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80" r:id="rId12"/>
    <p:sldId id="275" r:id="rId13"/>
    <p:sldId id="278" r:id="rId14"/>
    <p:sldId id="289" r:id="rId15"/>
    <p:sldId id="279" r:id="rId16"/>
    <p:sldId id="281" r:id="rId17"/>
    <p:sldId id="288" r:id="rId18"/>
    <p:sldId id="282" r:id="rId19"/>
    <p:sldId id="283" r:id="rId20"/>
    <p:sldId id="284" r:id="rId21"/>
    <p:sldId id="268" r:id="rId22"/>
    <p:sldId id="269" r:id="rId23"/>
    <p:sldId id="271" r:id="rId24"/>
    <p:sldId id="286" r:id="rId25"/>
    <p:sldId id="270" r:id="rId26"/>
    <p:sldId id="272" r:id="rId27"/>
    <p:sldId id="273" r:id="rId28"/>
    <p:sldId id="274" r:id="rId29"/>
    <p:sldId id="287" r:id="rId30"/>
  </p:sldIdLst>
  <p:sldSz cx="18288000" cy="10287000"/>
  <p:notesSz cx="10287000" cy="18288000"/>
  <p:embeddedFontLst>
    <p:embeddedFont>
      <p:font typeface="KoPubWorld돋움체 Bold" panose="020B0600000101010101" charset="-127"/>
      <p:bold r:id="rId32"/>
    </p:embeddedFont>
    <p:embeddedFont>
      <p:font typeface="KoPubWorld돋움체 Medium" panose="020B0600000101010101" charset="-127"/>
      <p:regular r:id="rId33"/>
    </p:embeddedFont>
    <p:embeddedFont>
      <p:font typeface="안성탕면체 Bold" panose="020B0600000101010101" charset="-127"/>
      <p:bold r:id="rId34"/>
    </p:embeddedFont>
    <p:embeddedFont>
      <p:font typeface="안성탕면체 ESG" panose="020B0600000101010101" charset="-127"/>
      <p:bold r:id="rId35"/>
    </p:embeddedFont>
    <p:embeddedFont>
      <p:font typeface="에스코어 드림 1 Thin" panose="020B0600000101010101" charset="-127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stoga" panose="020B0600000101010101" charset="0"/>
      <p:regular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B249"/>
    <a:srgbClr val="E6E6E6"/>
    <a:srgbClr val="58793C"/>
    <a:srgbClr val="006BA3"/>
    <a:srgbClr val="DDEC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1518" y="4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19A71-1689-4154-867D-ED85520B2C21}" type="datetimeFigureOut">
              <a:rPr lang="ko-KR" altLang="en-US" smtClean="0"/>
              <a:t>2023-08-23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5058-AFD1-481B-BE25-062572EBB8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642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C5058-AFD1-481B-BE25-062572EBB89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55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1C5058-AFD1-481B-BE25-062572EBB89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979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3.png"/><Relationship Id="rId9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BEAC970-B8CF-F518-C823-D8E08964E9E1}"/>
              </a:ext>
            </a:extLst>
          </p:cNvPr>
          <p:cNvSpPr/>
          <p:nvPr/>
        </p:nvSpPr>
        <p:spPr>
          <a:xfrm rot="20759078">
            <a:off x="1688040" y="689582"/>
            <a:ext cx="18510848" cy="108401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89000">
                <a:schemeClr val="tx1">
                  <a:lumMod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bject 13"/>
          <p:cNvSpPr txBox="1"/>
          <p:nvPr/>
        </p:nvSpPr>
        <p:spPr>
          <a:xfrm rot="-840000">
            <a:off x="1384823" y="2187757"/>
            <a:ext cx="11617636" cy="2554545"/>
          </a:xfrm>
          <a:prstGeom prst="rect">
            <a:avLst/>
          </a:prstGeom>
          <a:noFill/>
          <a:effectLst/>
        </p:spPr>
        <p:txBody>
          <a:bodyPr wrap="square" rtlCol="0" anchor="t">
            <a:spAutoFit/>
          </a:bodyPr>
          <a:lstStyle/>
          <a:p>
            <a:pPr algn="ctr"/>
            <a:r>
              <a:rPr lang="en-US" sz="16000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stoga" panose="00000500000000000000" pitchFamily="2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Java</a:t>
            </a:r>
            <a:r>
              <a:rPr lang="en-US" sz="16000" dirty="0">
                <a:ln w="1905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stoga" panose="00000500000000000000" pitchFamily="2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sz="16000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stoga" panose="00000500000000000000" pitchFamily="2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Project</a:t>
            </a:r>
            <a:endParaRPr lang="en-US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stoga" panose="00000500000000000000" pitchFamily="2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 rot="-840000">
            <a:off x="2064648" y="5236705"/>
            <a:ext cx="612188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안성탕면체 Bold" panose="02020803000000000000" pitchFamily="18" charset="-127"/>
                <a:ea typeface="안성탕면체 Bold" panose="02020803000000000000" pitchFamily="18" charset="-127"/>
                <a:cs typeface="KoPubWorld돋움체 Bold" panose="00000800000000000000" pitchFamily="2" charset="-127"/>
              </a:rPr>
              <a:t>테니스 계수기 프로그램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안성탕면체 Bold" panose="02020803000000000000" pitchFamily="18" charset="-127"/>
              <a:ea typeface="안성탕면체 Bold" panose="02020803000000000000" pitchFamily="18" charset="-127"/>
              <a:cs typeface="KoPubWorld돋움체 Bold" panose="00000800000000000000" pitchFamily="2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8900757" y="3212720"/>
            <a:ext cx="4204033" cy="1829373"/>
            <a:chOff x="8756973" y="2780915"/>
            <a:chExt cx="4204033" cy="18293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005" name="그룹 1005"/>
            <p:cNvGrpSpPr/>
            <p:nvPr/>
          </p:nvGrpSpPr>
          <p:grpSpPr>
            <a:xfrm>
              <a:off x="8799643" y="3266365"/>
              <a:ext cx="4118693" cy="858471"/>
              <a:chOff x="8799643" y="3266365"/>
              <a:chExt cx="4118693" cy="85847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840000">
                <a:off x="8799643" y="3266365"/>
                <a:ext cx="4118693" cy="85847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161954" y="3423423"/>
              <a:ext cx="3380187" cy="536522"/>
              <a:chOff x="9161954" y="3423423"/>
              <a:chExt cx="3380187" cy="53652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840000">
                <a:off x="9161954" y="3423423"/>
                <a:ext cx="3380187" cy="536522"/>
              </a:xfrm>
              <a:prstGeom prst="rect">
                <a:avLst/>
              </a:prstGeom>
            </p:spPr>
          </p:pic>
        </p:grpSp>
      </p:grpSp>
      <p:grpSp>
        <p:nvGrpSpPr>
          <p:cNvPr id="1002" name="그룹 1002"/>
          <p:cNvGrpSpPr/>
          <p:nvPr/>
        </p:nvGrpSpPr>
        <p:grpSpPr>
          <a:xfrm>
            <a:off x="-2472286" y="6632142"/>
            <a:ext cx="7849068" cy="222790"/>
            <a:chOff x="-2472286" y="6632142"/>
            <a:chExt cx="7849068" cy="2227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560000">
              <a:off x="-6362890" y="6554678"/>
              <a:ext cx="15698136" cy="4455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4560000">
              <a:off x="-2472286" y="6632142"/>
              <a:ext cx="7849068" cy="2227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714462" y="1302911"/>
            <a:ext cx="28667749" cy="445581"/>
            <a:chOff x="-7714462" y="1302911"/>
            <a:chExt cx="28667749" cy="4455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0760000">
              <a:off x="-7714462" y="1302911"/>
              <a:ext cx="28667749" cy="44558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0760000">
              <a:off x="-581455" y="1380376"/>
              <a:ext cx="14333874" cy="22279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">
            <a:extLst>
              <a:ext uri="{FF2B5EF4-FFF2-40B4-BE49-F238E27FC236}">
                <a16:creationId xmlns:a16="http://schemas.microsoft.com/office/drawing/2014/main" id="{07E95068-8F5C-4B8A-B6C3-938A00DFE4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12530" b="12519"/>
          <a:stretch/>
        </p:blipFill>
        <p:spPr>
          <a:xfrm>
            <a:off x="0" y="0"/>
            <a:ext cx="18285714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3032" y="800000"/>
            <a:ext cx="16919008" cy="8899640"/>
            <a:chOff x="723032" y="800000"/>
            <a:chExt cx="16919008" cy="88996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032" y="800000"/>
              <a:ext cx="16919008" cy="889964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461202" y="3568259"/>
            <a:ext cx="13363311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0" dirty="0">
                <a:solidFill>
                  <a:srgbClr val="FFFFFF"/>
                </a:solidFill>
                <a:latin typeface="에스코어 드림 1 Thin" panose="020B0403030302020204" pitchFamily="34" charset="-127"/>
                <a:cs typeface="Ansungtangmyun Bold" pitchFamily="34" charset="0"/>
              </a:rPr>
              <a:t>클래스</a:t>
            </a:r>
          </a:p>
          <a:p>
            <a:pPr algn="ctr"/>
            <a:r>
              <a:rPr lang="en-US" sz="10000" dirty="0">
                <a:solidFill>
                  <a:srgbClr val="FFFFFF"/>
                </a:solidFill>
                <a:latin typeface="에스코어 드림 1 Thin" panose="020B0403030302020204" pitchFamily="34" charset="-127"/>
                <a:cs typeface="Ansungtangmyun Bold" pitchFamily="34" charset="0"/>
              </a:rPr>
              <a:t>다이어그램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291692" y="5134077"/>
            <a:ext cx="8739582" cy="71429"/>
            <a:chOff x="-291692" y="5134077"/>
            <a:chExt cx="8739582" cy="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656821" y="5103025"/>
              <a:ext cx="17479164" cy="14285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291692" y="5134077"/>
              <a:ext cx="8739582" cy="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93372" y="5214106"/>
            <a:ext cx="8739582" cy="71429"/>
            <a:chOff x="9993372" y="5214106"/>
            <a:chExt cx="8739582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28243" y="5183054"/>
              <a:ext cx="17479164" cy="14285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993372" y="5214106"/>
              <a:ext cx="8739582" cy="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42387" y="2796472"/>
            <a:ext cx="10321259" cy="71429"/>
            <a:chOff x="4042387" y="2796472"/>
            <a:chExt cx="10321259" cy="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113581" y="2765420"/>
              <a:ext cx="20642517" cy="14285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42387" y="2796472"/>
              <a:ext cx="10321259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78101" y="7501523"/>
            <a:ext cx="10321259" cy="71429"/>
            <a:chOff x="4078101" y="7501523"/>
            <a:chExt cx="10321259" cy="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77866" y="7470471"/>
              <a:ext cx="20642517" cy="14285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78101" y="7501523"/>
              <a:ext cx="10321259" cy="7142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0FBCE9B-9422-4498-8A33-B53EEC80E07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D8FE76-43C6-4814-8027-3CC657ED8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75" y="0"/>
            <a:ext cx="1546064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2099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CF10EF-142F-45E9-A46E-CBC07D6D050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47917F-27B1-4212-8AD2-05C6BF4E55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" t="35290" r="43199" b="11535"/>
          <a:stretch/>
        </p:blipFill>
        <p:spPr>
          <a:xfrm>
            <a:off x="1752600" y="0"/>
            <a:ext cx="16535399" cy="10287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2C47279-6E62-4944-BCDC-9034391AC130}"/>
              </a:ext>
            </a:extLst>
          </p:cNvPr>
          <p:cNvSpPr/>
          <p:nvPr/>
        </p:nvSpPr>
        <p:spPr>
          <a:xfrm>
            <a:off x="-1" y="0"/>
            <a:ext cx="18288000" cy="10287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16BEA0-4CD2-4478-ACEE-450DE6572C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49272" r="50824" b="25519"/>
          <a:stretch/>
        </p:blipFill>
        <p:spPr>
          <a:xfrm>
            <a:off x="2216727" y="2705100"/>
            <a:ext cx="1385454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56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CF10EF-142F-45E9-A46E-CBC07D6D050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8B281F-C691-414A-B783-8D6411BBB4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" t="-214" r="46952" b="53443"/>
          <a:stretch/>
        </p:blipFill>
        <p:spPr>
          <a:xfrm>
            <a:off x="762000" y="0"/>
            <a:ext cx="17526000" cy="10287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23CD283-D499-4914-9F33-6E3A311F96B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16BEA0-4CD2-4478-ACEE-450DE6572C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6" t="2383" r="67471" b="58467"/>
          <a:stretch/>
        </p:blipFill>
        <p:spPr>
          <a:xfrm>
            <a:off x="6781800" y="571501"/>
            <a:ext cx="4724400" cy="86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47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0FBCE9B-9422-4498-8A33-B53EEC80E07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16BEA0-4CD2-4478-ACEE-450DE6572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675" y="0"/>
            <a:ext cx="1546064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25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CF10EF-142F-45E9-A46E-CBC07D6D050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0545D6-F2B3-4397-AC56-5DC228983B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39" t="24880" r="-208" b="31218"/>
          <a:stretch/>
        </p:blipFill>
        <p:spPr>
          <a:xfrm>
            <a:off x="0" y="0"/>
            <a:ext cx="17068800" cy="10287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2906188-B0CB-49CE-9BA0-D8C26FFC88BA}"/>
              </a:ext>
            </a:extLst>
          </p:cNvPr>
          <p:cNvSpPr/>
          <p:nvPr/>
        </p:nvSpPr>
        <p:spPr>
          <a:xfrm>
            <a:off x="-1" y="0"/>
            <a:ext cx="18288000" cy="10287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16BEA0-4CD2-4478-ACEE-450DE6572C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70" t="39675" r="10171" b="46016"/>
          <a:stretch/>
        </p:blipFill>
        <p:spPr>
          <a:xfrm>
            <a:off x="4800600" y="3467100"/>
            <a:ext cx="86134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368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CF10EF-142F-45E9-A46E-CBC07D6D050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84DF2F-F7C5-4030-8BF8-0EF90E41BB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6" t="8576" r="2919" b="3757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6B0757-1DAB-482A-BC3E-06C1B382D5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0" t="7742" r="-103" b="47763"/>
          <a:stretch/>
        </p:blipFill>
        <p:spPr>
          <a:xfrm>
            <a:off x="0" y="0"/>
            <a:ext cx="16992600" cy="10287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66B77E9-FB7A-4519-997C-D5CBCD21FE1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16BEA0-4CD2-4478-ACEE-450DE6572C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70" t="18754" r="17223" b="66385"/>
          <a:stretch/>
        </p:blipFill>
        <p:spPr>
          <a:xfrm>
            <a:off x="7391400" y="2545886"/>
            <a:ext cx="3581400" cy="343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9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C14AD02-C48B-46E1-8361-C9C13FB454F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5CD0AD-6F03-490E-B4A4-1D2E7C8D8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675" y="0"/>
            <a:ext cx="1546064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14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CF10EF-142F-45E9-A46E-CBC07D6D050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359300-7AE6-4686-8A3E-1BCEB1C12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00" t="44346" r="-206" b="11012"/>
          <a:stretch/>
        </p:blipFill>
        <p:spPr>
          <a:xfrm>
            <a:off x="1" y="0"/>
            <a:ext cx="16764000" cy="10287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34C7C43-3FDD-41E1-9C06-B25DD04B486A}"/>
              </a:ext>
            </a:extLst>
          </p:cNvPr>
          <p:cNvSpPr/>
          <p:nvPr/>
        </p:nvSpPr>
        <p:spPr>
          <a:xfrm>
            <a:off x="-1" y="0"/>
            <a:ext cx="18288000" cy="10287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0354FE-B4DB-42D0-8173-1E78BCCE46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61" t="60053" r="1554" b="25397"/>
          <a:stretch/>
        </p:blipFill>
        <p:spPr>
          <a:xfrm>
            <a:off x="1752599" y="3619500"/>
            <a:ext cx="14401801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96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CF10EF-142F-45E9-A46E-CBC07D6D050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CC51AB-0B2D-4805-AD7E-AB0138810F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" t="61077" r="46380" b="266"/>
          <a:stretch/>
        </p:blipFill>
        <p:spPr>
          <a:xfrm>
            <a:off x="1066801" y="0"/>
            <a:ext cx="17221200" cy="82677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5A7BFCC-5E1A-47EA-ACA7-9EF40736A9C9}"/>
              </a:ext>
            </a:extLst>
          </p:cNvPr>
          <p:cNvSpPr/>
          <p:nvPr/>
        </p:nvSpPr>
        <p:spPr>
          <a:xfrm>
            <a:off x="-1" y="0"/>
            <a:ext cx="18288000" cy="10287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16BEA0-4CD2-4478-ACEE-450DE6572C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80851" r="51035" b="2403"/>
          <a:stretch/>
        </p:blipFill>
        <p:spPr>
          <a:xfrm>
            <a:off x="1600199" y="4229100"/>
            <a:ext cx="15191511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67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13DB42-9CB0-4D91-9BBA-750467E11213}"/>
              </a:ext>
            </a:extLst>
          </p:cNvPr>
          <p:cNvSpPr/>
          <p:nvPr/>
        </p:nvSpPr>
        <p:spPr>
          <a:xfrm>
            <a:off x="2021978" y="2521726"/>
            <a:ext cx="14241758" cy="69891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021978" y="2521727"/>
            <a:ext cx="14241758" cy="6989190"/>
            <a:chOff x="2021978" y="3078095"/>
            <a:chExt cx="14241758" cy="64328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1978" y="3078095"/>
              <a:ext cx="14241758" cy="643282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851330" y="445255"/>
            <a:ext cx="1258534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0" dirty="0" err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안성탕면체 Bold" panose="02020803000000000000" pitchFamily="18" charset="-127"/>
                <a:ea typeface="안성탕면체 Bold" panose="02020803000000000000" pitchFamily="18" charset="-127"/>
                <a:cs typeface="KoPubWorld돋움체 Bold" panose="00000800000000000000" pitchFamily="2" charset="-127"/>
              </a:rPr>
              <a:t>팀원</a:t>
            </a:r>
            <a:r>
              <a:rPr lang="en-US" sz="100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안성탕면체 Bold" panose="02020803000000000000" pitchFamily="18" charset="-127"/>
                <a:ea typeface="안성탕면체 Bold" panose="02020803000000000000" pitchFamily="18" charset="-127"/>
                <a:cs typeface="KoPubWorld돋움체 Bold" panose="00000800000000000000" pitchFamily="2" charset="-127"/>
              </a:rPr>
              <a:t> </a:t>
            </a:r>
            <a:r>
              <a:rPr lang="en-US" sz="10000" dirty="0" err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안성탕면체 Bold" panose="02020803000000000000" pitchFamily="18" charset="-127"/>
                <a:ea typeface="안성탕면체 Bold" panose="02020803000000000000" pitchFamily="18" charset="-127"/>
                <a:cs typeface="KoPubWorld돋움체 Bold" panose="00000800000000000000" pitchFamily="2" charset="-127"/>
              </a:rPr>
              <a:t>소개</a:t>
            </a:r>
            <a:endParaRPr lang="en-US" sz="10000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안성탕면체 Bold" panose="02020803000000000000" pitchFamily="18" charset="-127"/>
              <a:ea typeface="안성탕면체 Bold" panose="02020803000000000000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73843" y="3318203"/>
            <a:ext cx="196495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 장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73843" y="4388703"/>
            <a:ext cx="196495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 원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33822" y="3464101"/>
            <a:ext cx="8906178" cy="6014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solidFill>
                  <a:schemeClr val="accent3">
                    <a:lumMod val="20000"/>
                    <a:lumOff val="8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박민석 : 코딩, 코드 간결화, 발표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2887283" y="3390900"/>
            <a:ext cx="541717" cy="537343"/>
            <a:chOff x="2763045" y="3881806"/>
            <a:chExt cx="541717" cy="5373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3045" y="3881806"/>
              <a:ext cx="541717" cy="5373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87283" y="4469022"/>
            <a:ext cx="541717" cy="537343"/>
            <a:chOff x="2772569" y="4965613"/>
            <a:chExt cx="541717" cy="5373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72569" y="4965613"/>
              <a:ext cx="541717" cy="53734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333822" y="4478655"/>
            <a:ext cx="8906178" cy="41242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solidFill>
                  <a:schemeClr val="accent3">
                    <a:lumMod val="20000"/>
                    <a:lumOff val="8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고경림 : 코딩, 요구 분석</a:t>
            </a:r>
          </a:p>
          <a:p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  </a:t>
            </a:r>
          </a:p>
          <a:p>
            <a:r>
              <a:rPr lang="en-US" sz="3200" dirty="0">
                <a:solidFill>
                  <a:schemeClr val="accent3">
                    <a:lumMod val="20000"/>
                    <a:lumOff val="8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김정주 : 코딩, 요구 분석</a:t>
            </a:r>
          </a:p>
          <a:p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  </a:t>
            </a:r>
          </a:p>
          <a:p>
            <a:r>
              <a:rPr lang="en-US" sz="3200" dirty="0">
                <a:solidFill>
                  <a:schemeClr val="accent3">
                    <a:lumMod val="20000"/>
                    <a:lumOff val="8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김호영 : 코딩</a:t>
            </a:r>
          </a:p>
          <a:p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  </a:t>
            </a:r>
          </a:p>
          <a:p>
            <a:r>
              <a:rPr lang="en-US" sz="3200" dirty="0">
                <a:solidFill>
                  <a:schemeClr val="accent3">
                    <a:lumMod val="20000"/>
                    <a:lumOff val="8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유희진 : 코딩, 클래스 다이어그램</a:t>
            </a:r>
          </a:p>
          <a:p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  </a:t>
            </a:r>
          </a:p>
          <a:p>
            <a:r>
              <a:rPr lang="en-US" sz="3200" dirty="0">
                <a:solidFill>
                  <a:schemeClr val="accent3">
                    <a:lumMod val="20000"/>
                    <a:lumOff val="8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이지현 : 코딩, PPT</a:t>
            </a:r>
          </a:p>
          <a:p>
            <a:r>
              <a:rPr lang="en-US" sz="1400" dirty="0">
                <a:solidFill>
                  <a:schemeClr val="accent3">
                    <a:lumMod val="20000"/>
                    <a:lumOff val="8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  </a:t>
            </a:r>
          </a:p>
          <a:p>
            <a:r>
              <a:rPr lang="en-US" sz="3200" dirty="0">
                <a:solidFill>
                  <a:schemeClr val="accent3">
                    <a:lumMod val="20000"/>
                    <a:lumOff val="8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임경재 : 코딩, 순서도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3083715" y="6102629"/>
            <a:ext cx="5371467" cy="35714"/>
            <a:chOff x="2091173" y="6333791"/>
            <a:chExt cx="5371467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2091173" y="6333791"/>
              <a:ext cx="5371467" cy="3571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CF10EF-142F-45E9-A46E-CBC07D6D050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38EB66-A68F-4E46-AFD0-DF824D6F3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75" y="0"/>
            <a:ext cx="15460649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66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ject 2">
            <a:extLst>
              <a:ext uri="{FF2B5EF4-FFF2-40B4-BE49-F238E27FC236}">
                <a16:creationId xmlns:a16="http://schemas.microsoft.com/office/drawing/2014/main" id="{B4D0B1DB-0D2D-4543-8C8F-75A5958409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12530" b="12519"/>
          <a:stretch/>
        </p:blipFill>
        <p:spPr>
          <a:xfrm>
            <a:off x="0" y="0"/>
            <a:ext cx="18285714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3032" y="800000"/>
            <a:ext cx="16919008" cy="8899640"/>
            <a:chOff x="723032" y="800000"/>
            <a:chExt cx="16919008" cy="88996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032" y="800000"/>
              <a:ext cx="16919008" cy="88996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91692" y="5134077"/>
            <a:ext cx="8739582" cy="71429"/>
            <a:chOff x="-291692" y="5134077"/>
            <a:chExt cx="8739582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656821" y="5103025"/>
              <a:ext cx="17479164" cy="14285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291692" y="5134077"/>
              <a:ext cx="8739582" cy="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93372" y="5214106"/>
            <a:ext cx="8739582" cy="71429"/>
            <a:chOff x="9993372" y="5214106"/>
            <a:chExt cx="8739582" cy="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28243" y="5183054"/>
              <a:ext cx="17479164" cy="14285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993372" y="5214106"/>
              <a:ext cx="8739582" cy="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42387" y="2796472"/>
            <a:ext cx="10321259" cy="71429"/>
            <a:chOff x="4042387" y="2796472"/>
            <a:chExt cx="10321259" cy="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113581" y="2765420"/>
              <a:ext cx="20642517" cy="14285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42387" y="2796472"/>
              <a:ext cx="10321259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78101" y="7501523"/>
            <a:ext cx="10321259" cy="71429"/>
            <a:chOff x="4078101" y="7501523"/>
            <a:chExt cx="10321259" cy="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77866" y="7470471"/>
              <a:ext cx="20642517" cy="14285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78101" y="7501523"/>
              <a:ext cx="10321259" cy="7142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500877" y="3809533"/>
            <a:ext cx="13363311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0" dirty="0">
                <a:solidFill>
                  <a:srgbClr val="FFFFFF"/>
                </a:solidFill>
                <a:latin typeface="에스코어 드림 1 Thin" panose="020B0403030302020204" pitchFamily="34" charset="-127"/>
                <a:cs typeface="Ansungtangmyun Bold" pitchFamily="34" charset="0"/>
              </a:rPr>
              <a:t>순서도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33B12906-F381-4D8C-B339-68CC544ABFF2}"/>
              </a:ext>
            </a:extLst>
          </p:cNvPr>
          <p:cNvGrpSpPr/>
          <p:nvPr/>
        </p:nvGrpSpPr>
        <p:grpSpPr>
          <a:xfrm>
            <a:off x="2133600" y="6743700"/>
            <a:ext cx="14020800" cy="3856523"/>
            <a:chOff x="2133600" y="3695700"/>
            <a:chExt cx="14020800" cy="373845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8A15AB7-87A5-47B2-A6AF-9DE657CB496F}"/>
                </a:ext>
              </a:extLst>
            </p:cNvPr>
            <p:cNvGrpSpPr/>
            <p:nvPr/>
          </p:nvGrpSpPr>
          <p:grpSpPr>
            <a:xfrm>
              <a:off x="2133600" y="3695700"/>
              <a:ext cx="14020800" cy="3619489"/>
              <a:chOff x="2133600" y="3695700"/>
              <a:chExt cx="14020800" cy="3619489"/>
            </a:xfrm>
          </p:grpSpPr>
          <p:sp>
            <p:nvSpPr>
              <p:cNvPr id="7" name="순서도: 처리 6">
                <a:extLst>
                  <a:ext uri="{FF2B5EF4-FFF2-40B4-BE49-F238E27FC236}">
                    <a16:creationId xmlns:a16="http://schemas.microsoft.com/office/drawing/2014/main" id="{950C47F8-427B-4840-9E28-66C99302CE49}"/>
                  </a:ext>
                </a:extLst>
              </p:cNvPr>
              <p:cNvSpPr/>
              <p:nvPr/>
            </p:nvSpPr>
            <p:spPr>
              <a:xfrm>
                <a:off x="2133600" y="3848100"/>
                <a:ext cx="14020800" cy="3467089"/>
              </a:xfrm>
              <a:prstGeom prst="flowChartProcess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57150">
                <a:solidFill>
                  <a:schemeClr val="accent3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8" name="순서도: 처리 7">
                <a:extLst>
                  <a:ext uri="{FF2B5EF4-FFF2-40B4-BE49-F238E27FC236}">
                    <a16:creationId xmlns:a16="http://schemas.microsoft.com/office/drawing/2014/main" id="{AA9FEE54-6330-48F8-83E0-0DD6C0C43266}"/>
                  </a:ext>
                </a:extLst>
              </p:cNvPr>
              <p:cNvSpPr/>
              <p:nvPr/>
            </p:nvSpPr>
            <p:spPr>
              <a:xfrm>
                <a:off x="2133600" y="3695700"/>
                <a:ext cx="14020800" cy="990600"/>
              </a:xfrm>
              <a:prstGeom prst="flowChartProcess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57150"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36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1 ; </a:t>
                </a:r>
                <a:r>
                  <a:rPr lang="ko-KR" altLang="en-US" sz="36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세트 </a:t>
                </a:r>
                <a:r>
                  <a:rPr lang="ko-KR" altLang="en-US" sz="3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수</a:t>
                </a:r>
                <a:r>
                  <a:rPr lang="en-US" altLang="ko-KR" sz="36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; 1</a:t>
                </a:r>
                <a:endParaRPr lang="ko-KR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24" name="순서도: 처리 23">
              <a:extLst>
                <a:ext uri="{FF2B5EF4-FFF2-40B4-BE49-F238E27FC236}">
                  <a16:creationId xmlns:a16="http://schemas.microsoft.com/office/drawing/2014/main" id="{12AD70FE-0B19-4A37-A2C6-D84F798ED18C}"/>
                </a:ext>
              </a:extLst>
            </p:cNvPr>
            <p:cNvSpPr/>
            <p:nvPr/>
          </p:nvSpPr>
          <p:spPr>
            <a:xfrm>
              <a:off x="2171700" y="7093587"/>
              <a:ext cx="13960800" cy="340567"/>
            </a:xfrm>
            <a:prstGeom prst="flowChartProcess">
              <a:avLst/>
            </a:prstGeom>
            <a:solidFill>
              <a:schemeClr val="accent3">
                <a:lumMod val="20000"/>
                <a:lumOff val="80000"/>
              </a:schemeClr>
            </a:solidFill>
            <a:ln w="571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50381E5-FA73-4578-80FB-A448E48E9F55}"/>
              </a:ext>
            </a:extLst>
          </p:cNvPr>
          <p:cNvSpPr/>
          <p:nvPr/>
        </p:nvSpPr>
        <p:spPr>
          <a:xfrm>
            <a:off x="7069932" y="2155108"/>
            <a:ext cx="776286" cy="4572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71A7B23-B613-48DB-91B3-D4C290893B48}"/>
              </a:ext>
            </a:extLst>
          </p:cNvPr>
          <p:cNvSpPr/>
          <p:nvPr/>
        </p:nvSpPr>
        <p:spPr>
          <a:xfrm>
            <a:off x="10477501" y="2155108"/>
            <a:ext cx="776286" cy="45720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379A29B-84DA-45E5-AE4F-C26551365330}"/>
              </a:ext>
            </a:extLst>
          </p:cNvPr>
          <p:cNvSpPr/>
          <p:nvPr/>
        </p:nvSpPr>
        <p:spPr>
          <a:xfrm>
            <a:off x="7810499" y="1774108"/>
            <a:ext cx="2667002" cy="12192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팀원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텍스트 파일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읽기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불러오기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6B397C8-FAB3-4C74-91C4-5B6A36CE64C6}"/>
              </a:ext>
            </a:extLst>
          </p:cNvPr>
          <p:cNvSpPr/>
          <p:nvPr/>
        </p:nvSpPr>
        <p:spPr>
          <a:xfrm rot="5400000">
            <a:off x="11715751" y="3196371"/>
            <a:ext cx="895350" cy="52732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29B6EBD-A1BE-430F-A946-13EBD8FDC891}"/>
              </a:ext>
            </a:extLst>
          </p:cNvPr>
          <p:cNvSpPr/>
          <p:nvPr/>
        </p:nvSpPr>
        <p:spPr>
          <a:xfrm>
            <a:off x="5133976" y="1774108"/>
            <a:ext cx="1900237" cy="12192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시작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순서도: 데이터 5">
            <a:extLst>
              <a:ext uri="{FF2B5EF4-FFF2-40B4-BE49-F238E27FC236}">
                <a16:creationId xmlns:a16="http://schemas.microsoft.com/office/drawing/2014/main" id="{53FE233B-97BF-406C-A8F8-0A67DAD1049B}"/>
              </a:ext>
            </a:extLst>
          </p:cNvPr>
          <p:cNvSpPr/>
          <p:nvPr/>
        </p:nvSpPr>
        <p:spPr>
          <a:xfrm>
            <a:off x="11001376" y="1774108"/>
            <a:ext cx="2667002" cy="1219200"/>
          </a:xfrm>
          <a:prstGeom prst="flowChartInputOutpu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세트 선택</a:t>
            </a:r>
          </a:p>
        </p:txBody>
      </p:sp>
      <p:sp>
        <p:nvSpPr>
          <p:cNvPr id="27" name="순서도: 데이터 26">
            <a:extLst>
              <a:ext uri="{FF2B5EF4-FFF2-40B4-BE49-F238E27FC236}">
                <a16:creationId xmlns:a16="http://schemas.microsoft.com/office/drawing/2014/main" id="{A53608BB-E346-4A00-A65F-FCCBB518BBE4}"/>
              </a:ext>
            </a:extLst>
          </p:cNvPr>
          <p:cNvSpPr/>
          <p:nvPr/>
        </p:nvSpPr>
        <p:spPr>
          <a:xfrm>
            <a:off x="10810875" y="3945774"/>
            <a:ext cx="2667002" cy="1219200"/>
          </a:xfrm>
          <a:prstGeom prst="flowChartInputOutpu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단식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/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복식 선택</a:t>
            </a: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A310DBC4-9608-4251-A943-0ACEE4D3856C}"/>
              </a:ext>
            </a:extLst>
          </p:cNvPr>
          <p:cNvSpPr/>
          <p:nvPr/>
        </p:nvSpPr>
        <p:spPr>
          <a:xfrm rot="10800000">
            <a:off x="10106026" y="4260575"/>
            <a:ext cx="895350" cy="52732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sp>
        <p:nvSpPr>
          <p:cNvPr id="30" name="순서도: 데이터 29">
            <a:extLst>
              <a:ext uri="{FF2B5EF4-FFF2-40B4-BE49-F238E27FC236}">
                <a16:creationId xmlns:a16="http://schemas.microsoft.com/office/drawing/2014/main" id="{B0E41E6B-C12E-4EFF-9F83-F58F321B216E}"/>
              </a:ext>
            </a:extLst>
          </p:cNvPr>
          <p:cNvSpPr/>
          <p:nvPr/>
        </p:nvSpPr>
        <p:spPr>
          <a:xfrm>
            <a:off x="7581900" y="3945774"/>
            <a:ext cx="2667002" cy="1219200"/>
          </a:xfrm>
          <a:prstGeom prst="flowChartInputOutpu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팀원 선택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D9A7FC9B-46DC-4326-BB02-6AE2E7DE2098}"/>
              </a:ext>
            </a:extLst>
          </p:cNvPr>
          <p:cNvSpPr/>
          <p:nvPr/>
        </p:nvSpPr>
        <p:spPr>
          <a:xfrm rot="10800000">
            <a:off x="6877049" y="4260575"/>
            <a:ext cx="895350" cy="52732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242876BC-3805-4687-A4F2-830EEF73FF8F}"/>
              </a:ext>
            </a:extLst>
          </p:cNvPr>
          <p:cNvSpPr/>
          <p:nvPr/>
        </p:nvSpPr>
        <p:spPr>
          <a:xfrm>
            <a:off x="4438647" y="3924300"/>
            <a:ext cx="2339975" cy="12192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 객체 생성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A02CFA80-F0E7-4182-A784-8817C7CFC2D8}"/>
              </a:ext>
            </a:extLst>
          </p:cNvPr>
          <p:cNvSpPr/>
          <p:nvPr/>
        </p:nvSpPr>
        <p:spPr>
          <a:xfrm rot="5400000">
            <a:off x="4887024" y="5682228"/>
            <a:ext cx="1443219" cy="527324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5" grpId="0" animBg="1"/>
      <p:bldP spid="12" grpId="0" animBg="1"/>
      <p:bldP spid="4" grpId="0" animBg="1"/>
      <p:bldP spid="6" grpId="0" animBg="1"/>
      <p:bldP spid="27" grpId="0" animBg="1"/>
      <p:bldP spid="29" grpId="0" animBg="1"/>
      <p:bldP spid="30" grpId="0" animBg="1"/>
      <p:bldP spid="32" grpId="0" animBg="1"/>
      <p:bldP spid="33" grpId="0" animBg="1"/>
      <p:bldP spid="3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CBDB7AB2-43B3-465F-846B-174AD08B7E28}"/>
              </a:ext>
            </a:extLst>
          </p:cNvPr>
          <p:cNvSpPr/>
          <p:nvPr/>
        </p:nvSpPr>
        <p:spPr>
          <a:xfrm>
            <a:off x="2133600" y="0"/>
            <a:ext cx="14020800" cy="10477500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7" name="순서도: 처리 76">
            <a:extLst>
              <a:ext uri="{FF2B5EF4-FFF2-40B4-BE49-F238E27FC236}">
                <a16:creationId xmlns:a16="http://schemas.microsoft.com/office/drawing/2014/main" id="{5FF8DF45-DF15-4CD0-BEAB-DB8EB7046F1D}"/>
              </a:ext>
            </a:extLst>
          </p:cNvPr>
          <p:cNvSpPr/>
          <p:nvPr/>
        </p:nvSpPr>
        <p:spPr>
          <a:xfrm>
            <a:off x="2171700" y="10353550"/>
            <a:ext cx="13960800" cy="266700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6" name="화살표: 오른쪽 65">
            <a:extLst>
              <a:ext uri="{FF2B5EF4-FFF2-40B4-BE49-F238E27FC236}">
                <a16:creationId xmlns:a16="http://schemas.microsoft.com/office/drawing/2014/main" id="{09A1263F-2698-4BEA-8C06-E882A473B500}"/>
              </a:ext>
            </a:extLst>
          </p:cNvPr>
          <p:cNvSpPr/>
          <p:nvPr/>
        </p:nvSpPr>
        <p:spPr>
          <a:xfrm>
            <a:off x="5222964" y="8552947"/>
            <a:ext cx="7720010" cy="52732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E9E3677A-38B6-4F26-B695-8C285FB0B926}"/>
              </a:ext>
            </a:extLst>
          </p:cNvPr>
          <p:cNvSpPr/>
          <p:nvPr/>
        </p:nvSpPr>
        <p:spPr>
          <a:xfrm>
            <a:off x="2171700" y="-228600"/>
            <a:ext cx="13960800" cy="266700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7BB1CA7-C3F8-423D-B8D3-7CD6B9FCDF83}"/>
              </a:ext>
            </a:extLst>
          </p:cNvPr>
          <p:cNvSpPr/>
          <p:nvPr/>
        </p:nvSpPr>
        <p:spPr>
          <a:xfrm>
            <a:off x="3849644" y="373881"/>
            <a:ext cx="3008356" cy="815344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 or 2 </a:t>
            </a:r>
            <a:r>
              <a:rPr lang="ko-KR" alt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랜덤 값 발생</a:t>
            </a:r>
            <a:endParaRPr lang="en-US" altLang="ko-KR" sz="2400" dirty="0">
              <a:solidFill>
                <a:schemeClr val="accent3">
                  <a:lumMod val="20000"/>
                  <a:lumOff val="8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</a:t>
            </a:r>
            <a:r>
              <a:rPr lang="ko-KR" alt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 </a:t>
            </a:r>
            <a:r>
              <a:rPr lang="en-US" altLang="ko-KR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or B</a:t>
            </a:r>
            <a:r>
              <a:rPr lang="ko-KR" alt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팀 점수 증가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3911DCF-0178-478C-A930-E5AAFE1A2FCA}"/>
              </a:ext>
            </a:extLst>
          </p:cNvPr>
          <p:cNvSpPr/>
          <p:nvPr/>
        </p:nvSpPr>
        <p:spPr>
          <a:xfrm rot="5400000">
            <a:off x="4946150" y="1399400"/>
            <a:ext cx="815344" cy="52732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5F5FFDD4-E36A-4004-AEAE-68066C0EF077}"/>
              </a:ext>
            </a:extLst>
          </p:cNvPr>
          <p:cNvSpPr/>
          <p:nvPr/>
        </p:nvSpPr>
        <p:spPr>
          <a:xfrm>
            <a:off x="4494262" y="2128387"/>
            <a:ext cx="1719120" cy="1719120"/>
          </a:xfrm>
          <a:prstGeom prst="diamond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점수</a:t>
            </a:r>
            <a:endParaRPr lang="en-US" altLang="ko-KR" sz="2800" dirty="0">
              <a:solidFill>
                <a:schemeClr val="accent3">
                  <a:lumMod val="20000"/>
                  <a:lumOff val="8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듀스</a:t>
            </a:r>
            <a:r>
              <a:rPr lang="en-US" altLang="ko-KR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2800" dirty="0">
              <a:solidFill>
                <a:schemeClr val="accent3">
                  <a:lumMod val="20000"/>
                  <a:lumOff val="8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61C6B9A-5260-4978-8803-A18D11B13A7F}"/>
              </a:ext>
            </a:extLst>
          </p:cNvPr>
          <p:cNvSpPr/>
          <p:nvPr/>
        </p:nvSpPr>
        <p:spPr>
          <a:xfrm>
            <a:off x="7192289" y="2667900"/>
            <a:ext cx="2763510" cy="7620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스코어 듀스 로직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92BA3B5-66E3-4900-8C72-75E6C3FBD036}"/>
              </a:ext>
            </a:extLst>
          </p:cNvPr>
          <p:cNvGrpSpPr/>
          <p:nvPr/>
        </p:nvGrpSpPr>
        <p:grpSpPr>
          <a:xfrm>
            <a:off x="6299472" y="2601707"/>
            <a:ext cx="815344" cy="923330"/>
            <a:chOff x="6299472" y="3781907"/>
            <a:chExt cx="815344" cy="923330"/>
          </a:xfrm>
          <a:effectLst/>
        </p:grpSpPr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C4D12A89-BC4B-42E5-AFD0-8E353BEDC5EC}"/>
                </a:ext>
              </a:extLst>
            </p:cNvPr>
            <p:cNvSpPr/>
            <p:nvPr/>
          </p:nvSpPr>
          <p:spPr>
            <a:xfrm>
              <a:off x="6299472" y="3952242"/>
              <a:ext cx="815344" cy="527324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ea typeface="에스코어 드림 1 Thin" panose="020B0403030302020204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8E2645-F9D7-4DC8-A8CE-47892A91CADB}"/>
                </a:ext>
              </a:extLst>
            </p:cNvPr>
            <p:cNvSpPr txBox="1"/>
            <p:nvPr/>
          </p:nvSpPr>
          <p:spPr>
            <a:xfrm>
              <a:off x="6371117" y="3781907"/>
              <a:ext cx="6431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stoga" panose="00000500000000000000" pitchFamily="2" charset="0"/>
                  <a:ea typeface="에스코어 드림 1 Thin" panose="020B0403030302020204" pitchFamily="34" charset="-127"/>
                </a:rPr>
                <a:t>Y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stoga" panose="00000500000000000000" pitchFamily="2" charset="0"/>
                <a:ea typeface="에스코어 드림 1 Thin" panose="020B0403030302020204" pitchFamily="34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85D6F81-F79E-4896-A971-B20C8C92E94D}"/>
              </a:ext>
            </a:extLst>
          </p:cNvPr>
          <p:cNvGrpSpPr/>
          <p:nvPr/>
        </p:nvGrpSpPr>
        <p:grpSpPr>
          <a:xfrm>
            <a:off x="5010619" y="3778195"/>
            <a:ext cx="686406" cy="943826"/>
            <a:chOff x="5010619" y="4958395"/>
            <a:chExt cx="686406" cy="943826"/>
          </a:xfrm>
        </p:grpSpPr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351A9005-0F65-4A87-9583-6603AC053D78}"/>
                </a:ext>
              </a:extLst>
            </p:cNvPr>
            <p:cNvSpPr/>
            <p:nvPr/>
          </p:nvSpPr>
          <p:spPr>
            <a:xfrm rot="5400000">
              <a:off x="4946150" y="5230887"/>
              <a:ext cx="815344" cy="527324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ea typeface="에스코어 드림 1 Thin" panose="020B0403030302020204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C137E1E-79FB-4588-98EA-DEDB9D7FAF98}"/>
                </a:ext>
              </a:extLst>
            </p:cNvPr>
            <p:cNvSpPr txBox="1"/>
            <p:nvPr/>
          </p:nvSpPr>
          <p:spPr>
            <a:xfrm>
              <a:off x="5010619" y="4958395"/>
              <a:ext cx="68640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stoga" panose="00000500000000000000" pitchFamily="2" charset="0"/>
                  <a:ea typeface="에스코어 드림 1 Thin" panose="020B0403030302020204" pitchFamily="34" charset="-127"/>
                </a:rPr>
                <a:t>N</a:t>
              </a:r>
              <a:endPara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Calistoga" panose="00000500000000000000" pitchFamily="2" charset="0"/>
                <a:ea typeface="에스코어 드림 1 Thin" panose="020B0403030302020204" pitchFamily="34" charset="-127"/>
              </a:endParaRPr>
            </a:p>
          </p:txBody>
        </p:sp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96AA7B3-1370-4C96-B45F-593F433BE2E7}"/>
              </a:ext>
            </a:extLst>
          </p:cNvPr>
          <p:cNvSpPr/>
          <p:nvPr/>
        </p:nvSpPr>
        <p:spPr>
          <a:xfrm>
            <a:off x="4494262" y="4785545"/>
            <a:ext cx="1719120" cy="60849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game++</a:t>
            </a:r>
            <a:endParaRPr lang="ko-KR" altLang="en-US" sz="2800" dirty="0">
              <a:solidFill>
                <a:schemeClr val="accent3">
                  <a:lumMod val="20000"/>
                  <a:lumOff val="8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74709354-271D-437F-8861-FB71A6099398}"/>
              </a:ext>
            </a:extLst>
          </p:cNvPr>
          <p:cNvSpPr/>
          <p:nvPr/>
        </p:nvSpPr>
        <p:spPr>
          <a:xfrm rot="5400000">
            <a:off x="4946150" y="5630036"/>
            <a:ext cx="815344" cy="52732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4E9D5A34-0A8F-4BD2-ABB4-E5974A0023E7}"/>
              </a:ext>
            </a:extLst>
          </p:cNvPr>
          <p:cNvSpPr/>
          <p:nvPr/>
        </p:nvSpPr>
        <p:spPr>
          <a:xfrm>
            <a:off x="4494262" y="6385390"/>
            <a:ext cx="1719120" cy="1719120"/>
          </a:xfrm>
          <a:prstGeom prst="diamond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</a:t>
            </a:r>
            <a:endParaRPr lang="en-US" altLang="ko-KR" sz="2800" dirty="0">
              <a:solidFill>
                <a:schemeClr val="accent3">
                  <a:lumMod val="20000"/>
                  <a:lumOff val="8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듀스</a:t>
            </a:r>
            <a:r>
              <a:rPr lang="en-US" altLang="ko-KR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2800" dirty="0">
              <a:solidFill>
                <a:schemeClr val="accent3">
                  <a:lumMod val="20000"/>
                  <a:lumOff val="8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6D8E549-91E0-4BA6-96A0-F74A3DA62030}"/>
              </a:ext>
            </a:extLst>
          </p:cNvPr>
          <p:cNvGrpSpPr/>
          <p:nvPr/>
        </p:nvGrpSpPr>
        <p:grpSpPr>
          <a:xfrm>
            <a:off x="6299472" y="6783285"/>
            <a:ext cx="815344" cy="923330"/>
            <a:chOff x="6299472" y="3757658"/>
            <a:chExt cx="815344" cy="923330"/>
          </a:xfrm>
        </p:grpSpPr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8A50FA8D-5128-4048-9B2B-BA69C19265E5}"/>
                </a:ext>
              </a:extLst>
            </p:cNvPr>
            <p:cNvSpPr/>
            <p:nvPr/>
          </p:nvSpPr>
          <p:spPr>
            <a:xfrm>
              <a:off x="6299472" y="3952242"/>
              <a:ext cx="815344" cy="527324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ea typeface="에스코어 드림 1 Thin" panose="020B0403030302020204" pitchFamily="34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74297D-78FD-487C-AECA-185358D98DD3}"/>
                </a:ext>
              </a:extLst>
            </p:cNvPr>
            <p:cNvSpPr txBox="1"/>
            <p:nvPr/>
          </p:nvSpPr>
          <p:spPr>
            <a:xfrm>
              <a:off x="6390167" y="3757658"/>
              <a:ext cx="6431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stoga" panose="00000500000000000000" pitchFamily="2" charset="0"/>
                  <a:ea typeface="에스코어 드림 1 Thin" panose="020B0403030302020204" pitchFamily="34" charset="-127"/>
                </a:rPr>
                <a:t>Y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stoga" panose="00000500000000000000" pitchFamily="2" charset="0"/>
                <a:ea typeface="에스코어 드림 1 Thin" panose="020B0403030302020204" pitchFamily="34" charset="-127"/>
              </a:endParaRPr>
            </a:p>
          </p:txBody>
        </p:sp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A3A26C5-D4B7-4109-B454-648E80F9FBF2}"/>
              </a:ext>
            </a:extLst>
          </p:cNvPr>
          <p:cNvSpPr/>
          <p:nvPr/>
        </p:nvSpPr>
        <p:spPr>
          <a:xfrm>
            <a:off x="7192289" y="6860531"/>
            <a:ext cx="2763510" cy="7620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듀스 로직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5A67BEF5-2133-43DA-9585-903308997C9F}"/>
              </a:ext>
            </a:extLst>
          </p:cNvPr>
          <p:cNvSpPr/>
          <p:nvPr/>
        </p:nvSpPr>
        <p:spPr>
          <a:xfrm rot="10800000">
            <a:off x="6299471" y="4850433"/>
            <a:ext cx="2387327" cy="52732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sp>
        <p:nvSpPr>
          <p:cNvPr id="32" name="순서도: 처리 31">
            <a:extLst>
              <a:ext uri="{FF2B5EF4-FFF2-40B4-BE49-F238E27FC236}">
                <a16:creationId xmlns:a16="http://schemas.microsoft.com/office/drawing/2014/main" id="{E1F88533-D9EA-41F9-82A1-183C3100CA74}"/>
              </a:ext>
            </a:extLst>
          </p:cNvPr>
          <p:cNvSpPr/>
          <p:nvPr/>
        </p:nvSpPr>
        <p:spPr>
          <a:xfrm rot="16200000">
            <a:off x="7667373" y="5778865"/>
            <a:ext cx="1807191" cy="231662"/>
          </a:xfrm>
          <a:prstGeom prst="flowChartProcess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440A9DC2-A2CE-4A63-A5EA-40A2DDC86E6E}"/>
              </a:ext>
            </a:extLst>
          </p:cNvPr>
          <p:cNvGrpSpPr/>
          <p:nvPr/>
        </p:nvGrpSpPr>
        <p:grpSpPr>
          <a:xfrm>
            <a:off x="5010619" y="8114930"/>
            <a:ext cx="686406" cy="923330"/>
            <a:chOff x="5010619" y="8474489"/>
            <a:chExt cx="686406" cy="1359645"/>
          </a:xfrm>
        </p:grpSpPr>
        <p:sp>
          <p:nvSpPr>
            <p:cNvPr id="45" name="순서도: 처리 44">
              <a:extLst>
                <a:ext uri="{FF2B5EF4-FFF2-40B4-BE49-F238E27FC236}">
                  <a16:creationId xmlns:a16="http://schemas.microsoft.com/office/drawing/2014/main" id="{DD2C0BF4-CE37-4013-B925-AC6AF26E867F}"/>
                </a:ext>
              </a:extLst>
            </p:cNvPr>
            <p:cNvSpPr/>
            <p:nvPr/>
          </p:nvSpPr>
          <p:spPr>
            <a:xfrm rot="5400000">
              <a:off x="4801275" y="9004557"/>
              <a:ext cx="1106813" cy="263434"/>
            </a:xfrm>
            <a:prstGeom prst="flowChartProcess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ea typeface="에스코어 드림 1 Thin" panose="020B0403030302020204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6F8B268-DAD4-43DF-9260-22303C7010DB}"/>
                </a:ext>
              </a:extLst>
            </p:cNvPr>
            <p:cNvSpPr txBox="1"/>
            <p:nvPr/>
          </p:nvSpPr>
          <p:spPr>
            <a:xfrm>
              <a:off x="5010619" y="8474489"/>
              <a:ext cx="686406" cy="1359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stoga" panose="00000500000000000000" pitchFamily="2" charset="0"/>
                  <a:ea typeface="에스코어 드림 1 Thin" panose="020B0403030302020204" pitchFamily="34" charset="-127"/>
                </a:rPr>
                <a:t>N</a:t>
              </a:r>
              <a:endPara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Calistoga" panose="00000500000000000000" pitchFamily="2" charset="0"/>
                <a:ea typeface="에스코어 드림 1 Thin" panose="020B0403030302020204" pitchFamily="34" charset="-127"/>
              </a:endParaRPr>
            </a:p>
          </p:txBody>
        </p:sp>
      </p:grpSp>
      <p:sp>
        <p:nvSpPr>
          <p:cNvPr id="64" name="다이아몬드 63">
            <a:extLst>
              <a:ext uri="{FF2B5EF4-FFF2-40B4-BE49-F238E27FC236}">
                <a16:creationId xmlns:a16="http://schemas.microsoft.com/office/drawing/2014/main" id="{173ED6A6-F756-43B4-8D16-DF842232B00F}"/>
              </a:ext>
            </a:extLst>
          </p:cNvPr>
          <p:cNvSpPr/>
          <p:nvPr/>
        </p:nvSpPr>
        <p:spPr>
          <a:xfrm>
            <a:off x="12837628" y="7248014"/>
            <a:ext cx="2119865" cy="2119865"/>
          </a:xfrm>
          <a:prstGeom prst="diamond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 dirty="0">
              <a:solidFill>
                <a:schemeClr val="accent3">
                  <a:lumMod val="20000"/>
                  <a:lumOff val="8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FEC392-6061-4D04-80A1-E9C6694D850F}"/>
              </a:ext>
            </a:extLst>
          </p:cNvPr>
          <p:cNvSpPr txBox="1"/>
          <p:nvPr/>
        </p:nvSpPr>
        <p:spPr>
          <a:xfrm>
            <a:off x="13092692" y="7830892"/>
            <a:ext cx="16097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set</a:t>
            </a:r>
            <a:r>
              <a:rPr lang="ko-KR" alt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</a:t>
            </a:r>
            <a:endParaRPr lang="en-US" altLang="ko-KR" sz="2800" dirty="0">
              <a:solidFill>
                <a:schemeClr val="accent3">
                  <a:lumMod val="20000"/>
                  <a:lumOff val="8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과반인가</a:t>
            </a:r>
            <a:r>
              <a:rPr lang="en-US" altLang="ko-KR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ko-KR" altLang="en-US" sz="2800" dirty="0">
              <a:solidFill>
                <a:schemeClr val="accent3">
                  <a:lumMod val="20000"/>
                  <a:lumOff val="8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C1FD816B-CAA6-4571-9C8A-DE3B7EC62DCD}"/>
              </a:ext>
            </a:extLst>
          </p:cNvPr>
          <p:cNvGrpSpPr/>
          <p:nvPr/>
        </p:nvGrpSpPr>
        <p:grpSpPr>
          <a:xfrm rot="10800000">
            <a:off x="13549555" y="4368164"/>
            <a:ext cx="686406" cy="2993027"/>
            <a:chOff x="5010619" y="4906646"/>
            <a:chExt cx="686406" cy="2993027"/>
          </a:xfrm>
        </p:grpSpPr>
        <p:sp>
          <p:nvSpPr>
            <p:cNvPr id="69" name="화살표: 오른쪽 68">
              <a:extLst>
                <a:ext uri="{FF2B5EF4-FFF2-40B4-BE49-F238E27FC236}">
                  <a16:creationId xmlns:a16="http://schemas.microsoft.com/office/drawing/2014/main" id="{20DEC2B9-0B50-4A93-85CA-95CDC5CF8D5D}"/>
                </a:ext>
              </a:extLst>
            </p:cNvPr>
            <p:cNvSpPr/>
            <p:nvPr/>
          </p:nvSpPr>
          <p:spPr>
            <a:xfrm rot="5400000">
              <a:off x="3947424" y="6229613"/>
              <a:ext cx="2812796" cy="527324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ea typeface="에스코어 드림 1 Thin" panose="020B0403030302020204" pitchFamily="34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6FCA117-747D-4F70-972D-14F0EC6C29CE}"/>
                </a:ext>
              </a:extLst>
            </p:cNvPr>
            <p:cNvSpPr txBox="1"/>
            <p:nvPr/>
          </p:nvSpPr>
          <p:spPr>
            <a:xfrm rot="10800000">
              <a:off x="5010619" y="4906646"/>
              <a:ext cx="68640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stoga" panose="00000500000000000000" pitchFamily="2" charset="0"/>
                  <a:ea typeface="에스코어 드림 1 Thin" panose="020B0403030302020204" pitchFamily="34" charset="-127"/>
                </a:rPr>
                <a:t>N</a:t>
              </a:r>
              <a:endPara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Calistoga" panose="00000500000000000000" pitchFamily="2" charset="0"/>
                <a:ea typeface="에스코어 드림 1 Thin" panose="020B0403030302020204" pitchFamily="34" charset="-127"/>
              </a:endParaRPr>
            </a:p>
          </p:txBody>
        </p:sp>
      </p:grp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9EDFC469-6938-493E-AD32-B2137B237D74}"/>
              </a:ext>
            </a:extLst>
          </p:cNvPr>
          <p:cNvSpPr/>
          <p:nvPr/>
        </p:nvSpPr>
        <p:spPr>
          <a:xfrm>
            <a:off x="12828023" y="3500788"/>
            <a:ext cx="2129470" cy="7620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5715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800">
                <a:solidFill>
                  <a:schemeClr val="accent3">
                    <a:lumMod val="20000"/>
                    <a:lumOff val="8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점수 초기화</a:t>
            </a:r>
            <a:endParaRPr lang="ko-KR" altLang="en-US" sz="2800" dirty="0">
              <a:solidFill>
                <a:schemeClr val="accent3">
                  <a:lumMod val="20000"/>
                  <a:lumOff val="8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716C7931-43DC-407D-8A2E-A77FC124818A}"/>
              </a:ext>
            </a:extLst>
          </p:cNvPr>
          <p:cNvSpPr/>
          <p:nvPr/>
        </p:nvSpPr>
        <p:spPr>
          <a:xfrm rot="10800000">
            <a:off x="7192289" y="271357"/>
            <a:ext cx="6839002" cy="52732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8FD6C301-2F57-4CA2-9224-82B256232F29}"/>
              </a:ext>
            </a:extLst>
          </p:cNvPr>
          <p:cNvSpPr/>
          <p:nvPr/>
        </p:nvSpPr>
        <p:spPr>
          <a:xfrm rot="10800000">
            <a:off x="7230683" y="822627"/>
            <a:ext cx="1456114" cy="52732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sp>
        <p:nvSpPr>
          <p:cNvPr id="16" name="순서도: 처리 15">
            <a:extLst>
              <a:ext uri="{FF2B5EF4-FFF2-40B4-BE49-F238E27FC236}">
                <a16:creationId xmlns:a16="http://schemas.microsoft.com/office/drawing/2014/main" id="{26C840E7-319D-4EBA-9CD0-A22D9384AF40}"/>
              </a:ext>
            </a:extLst>
          </p:cNvPr>
          <p:cNvSpPr/>
          <p:nvPr/>
        </p:nvSpPr>
        <p:spPr>
          <a:xfrm rot="16200000">
            <a:off x="7732770" y="1674869"/>
            <a:ext cx="1676400" cy="231662"/>
          </a:xfrm>
          <a:prstGeom prst="flowChartProcess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sp>
        <p:nvSpPr>
          <p:cNvPr id="72" name="순서도: 처리 71">
            <a:extLst>
              <a:ext uri="{FF2B5EF4-FFF2-40B4-BE49-F238E27FC236}">
                <a16:creationId xmlns:a16="http://schemas.microsoft.com/office/drawing/2014/main" id="{1E0DBD4E-1861-4C0C-9404-186F5C8F0DCB}"/>
              </a:ext>
            </a:extLst>
          </p:cNvPr>
          <p:cNvSpPr/>
          <p:nvPr/>
        </p:nvSpPr>
        <p:spPr>
          <a:xfrm rot="16200000">
            <a:off x="12393947" y="1792554"/>
            <a:ext cx="3020326" cy="254366"/>
          </a:xfrm>
          <a:prstGeom prst="flowChartProcess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D3931F6-54ED-4252-AB5B-1EBD71722F3A}"/>
              </a:ext>
            </a:extLst>
          </p:cNvPr>
          <p:cNvGrpSpPr/>
          <p:nvPr/>
        </p:nvGrpSpPr>
        <p:grpSpPr>
          <a:xfrm>
            <a:off x="13568605" y="9430220"/>
            <a:ext cx="643125" cy="923330"/>
            <a:chOff x="13568605" y="9430220"/>
            <a:chExt cx="643125" cy="923330"/>
          </a:xfrm>
        </p:grpSpPr>
        <p:sp>
          <p:nvSpPr>
            <p:cNvPr id="78" name="순서도: 처리 77">
              <a:extLst>
                <a:ext uri="{FF2B5EF4-FFF2-40B4-BE49-F238E27FC236}">
                  <a16:creationId xmlns:a16="http://schemas.microsoft.com/office/drawing/2014/main" id="{8971A5C1-6B0E-4844-9EEF-670FAFFF1ECA}"/>
                </a:ext>
              </a:extLst>
            </p:cNvPr>
            <p:cNvSpPr/>
            <p:nvPr/>
          </p:nvSpPr>
          <p:spPr>
            <a:xfrm rot="16200000">
              <a:off x="13496938" y="9752646"/>
              <a:ext cx="837046" cy="231662"/>
            </a:xfrm>
            <a:prstGeom prst="flowChartProcess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ea typeface="에스코어 드림 1 Thin" panose="020B0403030302020204" pitchFamily="34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95A14A3-7499-403D-BA78-E0B939627E87}"/>
                </a:ext>
              </a:extLst>
            </p:cNvPr>
            <p:cNvSpPr txBox="1"/>
            <p:nvPr/>
          </p:nvSpPr>
          <p:spPr>
            <a:xfrm>
              <a:off x="13568605" y="9430220"/>
              <a:ext cx="64312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stoga" panose="00000500000000000000" pitchFamily="2" charset="0"/>
                  <a:ea typeface="에스코어 드림 1 Thin" panose="020B0403030302020204" pitchFamily="34" charset="-127"/>
                </a:rPr>
                <a:t>Y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stoga" panose="00000500000000000000" pitchFamily="2" charset="0"/>
                <a:ea typeface="에스코어 드림 1 Thin" panose="020B0403030302020204" pitchFamily="34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1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10" grpId="0" animBg="1"/>
      <p:bldP spid="11" grpId="0" animBg="1"/>
      <p:bldP spid="12" grpId="0" animBg="1"/>
      <p:bldP spid="14" grpId="0" animBg="1"/>
      <p:bldP spid="24" grpId="0" animBg="1"/>
      <p:bldP spid="25" grpId="0" animBg="1"/>
      <p:bldP spid="26" grpId="0" animBg="1"/>
      <p:bldP spid="30" grpId="0" animBg="1"/>
      <p:bldP spid="31" grpId="0" animBg="1"/>
      <p:bldP spid="32" grpId="0" animBg="1"/>
      <p:bldP spid="64" grpId="0" animBg="1"/>
      <p:bldP spid="71" grpId="0" animBg="1"/>
      <p:bldP spid="73" grpId="0" animBg="1"/>
      <p:bldP spid="15" grpId="0" animBg="1"/>
      <p:bldP spid="16" grpId="0" animBg="1"/>
      <p:bldP spid="7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순서도: 처리 42">
            <a:extLst>
              <a:ext uri="{FF2B5EF4-FFF2-40B4-BE49-F238E27FC236}">
                <a16:creationId xmlns:a16="http://schemas.microsoft.com/office/drawing/2014/main" id="{4AE37ECE-B1FF-4790-917F-35974A4FD9AB}"/>
              </a:ext>
            </a:extLst>
          </p:cNvPr>
          <p:cNvSpPr/>
          <p:nvPr/>
        </p:nvSpPr>
        <p:spPr>
          <a:xfrm>
            <a:off x="-7258" y="0"/>
            <a:ext cx="18295257" cy="10287000"/>
          </a:xfrm>
          <a:prstGeom prst="flowChartProcess">
            <a:avLst/>
          </a:prstGeom>
          <a:solidFill>
            <a:srgbClr val="7DB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sp>
        <p:nvSpPr>
          <p:cNvPr id="3" name="순서도: 처리 2">
            <a:extLst>
              <a:ext uri="{FF2B5EF4-FFF2-40B4-BE49-F238E27FC236}">
                <a16:creationId xmlns:a16="http://schemas.microsoft.com/office/drawing/2014/main" id="{CBDB7AB2-43B3-465F-846B-174AD08B7E28}"/>
              </a:ext>
            </a:extLst>
          </p:cNvPr>
          <p:cNvSpPr/>
          <p:nvPr/>
        </p:nvSpPr>
        <p:spPr>
          <a:xfrm>
            <a:off x="2133600" y="0"/>
            <a:ext cx="14020800" cy="1694427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순서도: 처리 4">
            <a:extLst>
              <a:ext uri="{FF2B5EF4-FFF2-40B4-BE49-F238E27FC236}">
                <a16:creationId xmlns:a16="http://schemas.microsoft.com/office/drawing/2014/main" id="{E9E3677A-38B6-4F26-B695-8C285FB0B926}"/>
              </a:ext>
            </a:extLst>
          </p:cNvPr>
          <p:cNvSpPr/>
          <p:nvPr/>
        </p:nvSpPr>
        <p:spPr>
          <a:xfrm>
            <a:off x="2171700" y="-228600"/>
            <a:ext cx="13960800" cy="266700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2" name="순서도: 처리 71">
            <a:extLst>
              <a:ext uri="{FF2B5EF4-FFF2-40B4-BE49-F238E27FC236}">
                <a16:creationId xmlns:a16="http://schemas.microsoft.com/office/drawing/2014/main" id="{1E0DBD4E-1861-4C0C-9404-186F5C8F0DCB}"/>
              </a:ext>
            </a:extLst>
          </p:cNvPr>
          <p:cNvSpPr/>
          <p:nvPr/>
        </p:nvSpPr>
        <p:spPr>
          <a:xfrm rot="16200000">
            <a:off x="13483122" y="61867"/>
            <a:ext cx="864000" cy="230400"/>
          </a:xfrm>
          <a:prstGeom prst="flowChartProcess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88CD55CB-2DB6-4BD2-A186-FEA536986346}"/>
              </a:ext>
            </a:extLst>
          </p:cNvPr>
          <p:cNvSpPr/>
          <p:nvPr/>
        </p:nvSpPr>
        <p:spPr>
          <a:xfrm rot="5400000">
            <a:off x="8120100" y="1123039"/>
            <a:ext cx="2063999" cy="527324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sp>
        <p:nvSpPr>
          <p:cNvPr id="44" name="순서도: 처리 43">
            <a:extLst>
              <a:ext uri="{FF2B5EF4-FFF2-40B4-BE49-F238E27FC236}">
                <a16:creationId xmlns:a16="http://schemas.microsoft.com/office/drawing/2014/main" id="{264A4378-EC99-4677-9283-785BDC7EBC53}"/>
              </a:ext>
            </a:extLst>
          </p:cNvPr>
          <p:cNvSpPr/>
          <p:nvPr/>
        </p:nvSpPr>
        <p:spPr>
          <a:xfrm>
            <a:off x="9026525" y="354701"/>
            <a:ext cx="5004000" cy="254366"/>
          </a:xfrm>
          <a:prstGeom prst="flowChartProcess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ea typeface="에스코어 드림 1 Thin" panose="020B0403030302020204" pitchFamily="34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0BF57A6-470A-4C0F-9054-D9A4F3816910}"/>
              </a:ext>
            </a:extLst>
          </p:cNvPr>
          <p:cNvSpPr/>
          <p:nvPr/>
        </p:nvSpPr>
        <p:spPr>
          <a:xfrm>
            <a:off x="8201980" y="2505586"/>
            <a:ext cx="1900237" cy="12192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chemeClr val="accent3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종료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37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44" grpId="0" animBg="1"/>
      <p:bldP spid="4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ject 2">
            <a:extLst>
              <a:ext uri="{FF2B5EF4-FFF2-40B4-BE49-F238E27FC236}">
                <a16:creationId xmlns:a16="http://schemas.microsoft.com/office/drawing/2014/main" id="{E75DB77E-3BA4-44F7-A69C-4B27E1AF87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12530" b="12519"/>
          <a:stretch/>
        </p:blipFill>
        <p:spPr>
          <a:xfrm>
            <a:off x="0" y="0"/>
            <a:ext cx="18285714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3032" y="800000"/>
            <a:ext cx="16919008" cy="8899640"/>
            <a:chOff x="723032" y="800000"/>
            <a:chExt cx="16919008" cy="88996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032" y="800000"/>
              <a:ext cx="16919008" cy="88996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91692" y="5134077"/>
            <a:ext cx="8739582" cy="71429"/>
            <a:chOff x="-291692" y="5134077"/>
            <a:chExt cx="8739582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656821" y="5103025"/>
              <a:ext cx="17479164" cy="14285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291692" y="5134077"/>
              <a:ext cx="8739582" cy="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93372" y="5214106"/>
            <a:ext cx="8739582" cy="71429"/>
            <a:chOff x="9993372" y="5214106"/>
            <a:chExt cx="8739582" cy="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28243" y="5183054"/>
              <a:ext cx="17479164" cy="14285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993372" y="5214106"/>
              <a:ext cx="8739582" cy="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42387" y="2796472"/>
            <a:ext cx="10321259" cy="71429"/>
            <a:chOff x="4042387" y="2796472"/>
            <a:chExt cx="10321259" cy="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113581" y="2765420"/>
              <a:ext cx="20642517" cy="14285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42387" y="2796472"/>
              <a:ext cx="10321259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78101" y="7501523"/>
            <a:ext cx="10321259" cy="71429"/>
            <a:chOff x="4078101" y="7501523"/>
            <a:chExt cx="10321259" cy="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77866" y="7470471"/>
              <a:ext cx="20642517" cy="14285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78101" y="7501523"/>
              <a:ext cx="10321259" cy="7142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500877" y="3809533"/>
            <a:ext cx="13363311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0" dirty="0">
                <a:solidFill>
                  <a:srgbClr val="FFFFFF"/>
                </a:solidFill>
                <a:latin typeface="에스코어 드림 1 Thin" panose="020B0403030302020204" pitchFamily="34" charset="-127"/>
                <a:cs typeface="Ansungtangmyun Bold" pitchFamily="34" charset="0"/>
              </a:rPr>
              <a:t>프로그램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ject 2">
            <a:extLst>
              <a:ext uri="{FF2B5EF4-FFF2-40B4-BE49-F238E27FC236}">
                <a16:creationId xmlns:a16="http://schemas.microsoft.com/office/drawing/2014/main" id="{6DF4AF6C-2F8C-4527-A0CC-E677DAD74D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12530" b="12519"/>
          <a:stretch/>
        </p:blipFill>
        <p:spPr>
          <a:xfrm>
            <a:off x="0" y="0"/>
            <a:ext cx="18285714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3032" y="800000"/>
            <a:ext cx="16919008" cy="8899640"/>
            <a:chOff x="723032" y="800000"/>
            <a:chExt cx="16919008" cy="88996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032" y="800000"/>
              <a:ext cx="16919008" cy="88996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91692" y="5134077"/>
            <a:ext cx="8739582" cy="71429"/>
            <a:chOff x="-291692" y="5134077"/>
            <a:chExt cx="8739582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656821" y="5103025"/>
              <a:ext cx="17479164" cy="14285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291692" y="5134077"/>
              <a:ext cx="8739582" cy="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93372" y="5214106"/>
            <a:ext cx="8739582" cy="71429"/>
            <a:chOff x="9993372" y="5214106"/>
            <a:chExt cx="8739582" cy="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28243" y="5183054"/>
              <a:ext cx="17479164" cy="14285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993372" y="5214106"/>
              <a:ext cx="8739582" cy="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42387" y="2796472"/>
            <a:ext cx="10321259" cy="71429"/>
            <a:chOff x="4042387" y="2796472"/>
            <a:chExt cx="10321259" cy="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113581" y="2765420"/>
              <a:ext cx="20642517" cy="14285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42387" y="2796472"/>
              <a:ext cx="10321259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78101" y="7501523"/>
            <a:ext cx="10321259" cy="71429"/>
            <a:chOff x="4078101" y="7501523"/>
            <a:chExt cx="10321259" cy="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77866" y="7470471"/>
              <a:ext cx="20642517" cy="14285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78101" y="7501523"/>
              <a:ext cx="10321259" cy="7142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500877" y="3809533"/>
            <a:ext cx="13363311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0" dirty="0">
                <a:solidFill>
                  <a:srgbClr val="FFFFFF"/>
                </a:solidFill>
                <a:latin typeface="에스코어 드림 1 Thin" panose="020B0403030302020204" pitchFamily="34" charset="-127"/>
                <a:cs typeface="Ansungtangmyun Bold" pitchFamily="34" charset="0"/>
              </a:rPr>
              <a:t>후  기</a:t>
            </a:r>
            <a:endParaRPr lang="en-US" dirty="0"/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0685D15A-EF34-4B62-94A5-12188301F27A}"/>
              </a:ext>
            </a:extLst>
          </p:cNvPr>
          <p:cNvGrpSpPr/>
          <p:nvPr/>
        </p:nvGrpSpPr>
        <p:grpSpPr>
          <a:xfrm>
            <a:off x="735234" y="1104900"/>
            <a:ext cx="16420331" cy="2463483"/>
            <a:chOff x="735234" y="1106051"/>
            <a:chExt cx="16420331" cy="2463483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914286" y="1106051"/>
              <a:ext cx="3734910" cy="1123489"/>
              <a:chOff x="914286" y="1106051"/>
              <a:chExt cx="3734910" cy="1123489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14286" y="1106051"/>
                <a:ext cx="3734910" cy="1123489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917470" y="1659404"/>
              <a:ext cx="16238095" cy="1910130"/>
              <a:chOff x="917470" y="1659404"/>
              <a:chExt cx="16238095" cy="1910130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7470" y="1659404"/>
                <a:ext cx="16238095" cy="1910130"/>
              </a:xfrm>
              <a:prstGeom prst="rect">
                <a:avLst/>
              </a:prstGeom>
            </p:spPr>
          </p:pic>
        </p:grpSp>
        <p:sp>
          <p:nvSpPr>
            <p:cNvPr id="8" name="Object 8"/>
            <p:cNvSpPr txBox="1"/>
            <p:nvPr/>
          </p:nvSpPr>
          <p:spPr>
            <a:xfrm>
              <a:off x="1251301" y="1846563"/>
              <a:ext cx="15588900" cy="15696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4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프로젝트 진행 중, 팀원의 코드를 이해하기 어려운 순간들이 있었습니다.</a:t>
              </a:r>
            </a:p>
            <a:p>
              <a:r>
                <a:rPr lang="en-US" sz="24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이런 경험을 통해 코드에 설명과 문서화를 더 신경써야 한다는 것을 깨달았습니다. </a:t>
              </a:r>
            </a:p>
            <a:p>
              <a:r>
                <a:rPr lang="en-US" sz="24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또한, 코드 리뷰를 통해 서로의 코드를 이해하고 개선하는 시간을 갖는 것이 중요하다는 것을 깨달았습니다.</a:t>
              </a:r>
            </a:p>
            <a:p>
              <a:r>
                <a:rPr lang="en-US" sz="24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다른 사람의 코드를 이해하는 데 시간을 주기적으로 가져야겠다 다짐하는 계기가 되었습니다.</a:t>
              </a:r>
              <a:endParaRPr 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735234" y="1184921"/>
              <a:ext cx="1618468" cy="4924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600" kern="0" spc="-100" dirty="0">
                  <a:solidFill>
                    <a:srgbClr val="FFFFF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유희진</a:t>
              </a:r>
              <a:endParaRPr 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2149286" y="1266469"/>
              <a:ext cx="3642723" cy="3847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900" kern="0" spc="-100" dirty="0">
                  <a:solidFill>
                    <a:srgbClr val="9E9E9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코딩, 클래스 다이어그램</a:t>
              </a:r>
              <a:endParaRPr 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D198AB3-DE5F-4949-BF2B-B2DE370FAC3C}"/>
              </a:ext>
            </a:extLst>
          </p:cNvPr>
          <p:cNvGrpSpPr/>
          <p:nvPr/>
        </p:nvGrpSpPr>
        <p:grpSpPr>
          <a:xfrm>
            <a:off x="735234" y="6996595"/>
            <a:ext cx="16420331" cy="2461416"/>
            <a:chOff x="735234" y="6718247"/>
            <a:chExt cx="16420331" cy="246141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14286" y="6718247"/>
              <a:ext cx="3734910" cy="1123489"/>
              <a:chOff x="914286" y="6718247"/>
              <a:chExt cx="3734910" cy="112348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14286" y="6718247"/>
                <a:ext cx="3734910" cy="112348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17470" y="7271600"/>
              <a:ext cx="16238095" cy="1908063"/>
              <a:chOff x="917470" y="7271600"/>
              <a:chExt cx="16238095" cy="190806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7470" y="7271600"/>
                <a:ext cx="16238095" cy="1908063"/>
              </a:xfrm>
              <a:prstGeom prst="rect">
                <a:avLst/>
              </a:prstGeom>
            </p:spPr>
          </p:pic>
        </p:grpSp>
        <p:sp>
          <p:nvSpPr>
            <p:cNvPr id="26" name="Object 26"/>
            <p:cNvSpPr txBox="1"/>
            <p:nvPr/>
          </p:nvSpPr>
          <p:spPr>
            <a:xfrm>
              <a:off x="1251295" y="7458762"/>
              <a:ext cx="15588905" cy="15696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4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간단한 프로젝트 하나를 하는 데에도 생각처럼 되지 않는 것이 많았고, 모르는 것이 아직 너무 많다는 것을 알게 되었습니다.</a:t>
              </a:r>
            </a:p>
            <a:p>
              <a:r>
                <a:rPr lang="en-US" sz="24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그래도 팀원분들의 도움으로 완성할 수 있었는데, 혼자 했었다면 아마 완성하지 못했을 것입니다.</a:t>
              </a:r>
            </a:p>
            <a:p>
              <a:r>
                <a:rPr lang="en-US" sz="24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잘 모름에도 알려주고 친절하게 설명해준 팀원들께 감사의 마음을 느끼며, 다음에는 좀 더 발전한 모습으로 프로젝트를 진행할 수 있도록 노력하겠습니다.</a:t>
              </a:r>
              <a:endParaRPr 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735234" y="6803567"/>
              <a:ext cx="1618468" cy="4924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600" kern="0" spc="-100" dirty="0">
                  <a:solidFill>
                    <a:srgbClr val="FFFFF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이지현</a:t>
              </a:r>
              <a:endParaRPr 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2149248" y="6879438"/>
              <a:ext cx="3642723" cy="3847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900" kern="0" spc="-100" dirty="0">
                  <a:solidFill>
                    <a:srgbClr val="9E9E9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코딩, PPT</a:t>
              </a:r>
              <a:endParaRPr 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C1CE96-2D2D-466C-ADBB-BBEA7BCDDB5D}"/>
              </a:ext>
            </a:extLst>
          </p:cNvPr>
          <p:cNvGrpSpPr/>
          <p:nvPr/>
        </p:nvGrpSpPr>
        <p:grpSpPr>
          <a:xfrm>
            <a:off x="783217" y="4063331"/>
            <a:ext cx="16372348" cy="2452522"/>
            <a:chOff x="783217" y="3902843"/>
            <a:chExt cx="16372348" cy="2452522"/>
          </a:xfrm>
        </p:grpSpPr>
        <p:grpSp>
          <p:nvGrpSpPr>
            <p:cNvPr id="25" name="그룹 1003">
              <a:extLst>
                <a:ext uri="{FF2B5EF4-FFF2-40B4-BE49-F238E27FC236}">
                  <a16:creationId xmlns:a16="http://schemas.microsoft.com/office/drawing/2014/main" id="{44893037-98E2-4E08-8EDC-B56E4E1C9578}"/>
                </a:ext>
              </a:extLst>
            </p:cNvPr>
            <p:cNvGrpSpPr/>
            <p:nvPr/>
          </p:nvGrpSpPr>
          <p:grpSpPr>
            <a:xfrm>
              <a:off x="914286" y="3902843"/>
              <a:ext cx="3734910" cy="1123489"/>
              <a:chOff x="914286" y="3447629"/>
              <a:chExt cx="3734910" cy="1123489"/>
            </a:xfrm>
          </p:grpSpPr>
          <p:pic>
            <p:nvPicPr>
              <p:cNvPr id="29" name="Object 11">
                <a:extLst>
                  <a:ext uri="{FF2B5EF4-FFF2-40B4-BE49-F238E27FC236}">
                    <a16:creationId xmlns:a16="http://schemas.microsoft.com/office/drawing/2014/main" id="{60B52BD9-4C4B-4905-A5B2-35929771EC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14286" y="3447629"/>
                <a:ext cx="3734910" cy="1123489"/>
              </a:xfrm>
              <a:prstGeom prst="rect">
                <a:avLst/>
              </a:prstGeom>
            </p:spPr>
          </p:pic>
        </p:grpSp>
        <p:grpSp>
          <p:nvGrpSpPr>
            <p:cNvPr id="30" name="그룹 1004">
              <a:extLst>
                <a:ext uri="{FF2B5EF4-FFF2-40B4-BE49-F238E27FC236}">
                  <a16:creationId xmlns:a16="http://schemas.microsoft.com/office/drawing/2014/main" id="{72D51711-4DAF-498A-BDEF-27E53ABE7C6C}"/>
                </a:ext>
              </a:extLst>
            </p:cNvPr>
            <p:cNvGrpSpPr/>
            <p:nvPr/>
          </p:nvGrpSpPr>
          <p:grpSpPr>
            <a:xfrm>
              <a:off x="917470" y="4456196"/>
              <a:ext cx="16238095" cy="1899169"/>
              <a:chOff x="917470" y="4000982"/>
              <a:chExt cx="16238095" cy="1899169"/>
            </a:xfrm>
          </p:grpSpPr>
          <p:pic>
            <p:nvPicPr>
              <p:cNvPr id="31" name="Object 14">
                <a:extLst>
                  <a:ext uri="{FF2B5EF4-FFF2-40B4-BE49-F238E27FC236}">
                    <a16:creationId xmlns:a16="http://schemas.microsoft.com/office/drawing/2014/main" id="{84F3F160-5F05-4E36-B980-EB454B5F9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17470" y="4000982"/>
                <a:ext cx="16238095" cy="1899169"/>
              </a:xfrm>
              <a:prstGeom prst="rect">
                <a:avLst/>
              </a:prstGeom>
            </p:spPr>
          </p:pic>
        </p:grpSp>
        <p:sp>
          <p:nvSpPr>
            <p:cNvPr id="32" name="Object 17">
              <a:extLst>
                <a:ext uri="{FF2B5EF4-FFF2-40B4-BE49-F238E27FC236}">
                  <a16:creationId xmlns:a16="http://schemas.microsoft.com/office/drawing/2014/main" id="{0E1B97F7-C569-414A-9CD6-346E28EB8D61}"/>
                </a:ext>
              </a:extLst>
            </p:cNvPr>
            <p:cNvSpPr txBox="1"/>
            <p:nvPr/>
          </p:nvSpPr>
          <p:spPr>
            <a:xfrm>
              <a:off x="1251295" y="4643357"/>
              <a:ext cx="15665105" cy="15696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4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이번 테니스 계수대 개발 프로젝트에 참여해서 정말 기쁘고 만족스러운 경험이었습니다. </a:t>
              </a:r>
            </a:p>
            <a:p>
              <a:r>
                <a:rPr lang="en-US" sz="24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프로젝트 동안 팀원들과 함께 협력하며, 테니스 계수대를 완성시키는 과정은 매우 의미있었습니다.</a:t>
              </a:r>
            </a:p>
            <a:p>
              <a:r>
                <a:rPr lang="en-US" sz="24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모든 팀원들과 함께 이런 멋진 결과물을 만들어낸 것에 감사하며, 더 많은 협업 기회가 있기를 기대합니다.</a:t>
              </a:r>
            </a:p>
            <a:p>
              <a:r>
                <a:rPr lang="en-US" sz="24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감사합니다.</a:t>
              </a:r>
            </a:p>
          </p:txBody>
        </p:sp>
        <p:sp>
          <p:nvSpPr>
            <p:cNvPr id="33" name="Object 18">
              <a:extLst>
                <a:ext uri="{FF2B5EF4-FFF2-40B4-BE49-F238E27FC236}">
                  <a16:creationId xmlns:a16="http://schemas.microsoft.com/office/drawing/2014/main" id="{23F6F21A-FE15-4FFE-947C-9F91DA95D7F3}"/>
                </a:ext>
              </a:extLst>
            </p:cNvPr>
            <p:cNvSpPr txBox="1"/>
            <p:nvPr/>
          </p:nvSpPr>
          <p:spPr>
            <a:xfrm>
              <a:off x="783217" y="3975454"/>
              <a:ext cx="1618468" cy="4924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600" kern="0" spc="-100" dirty="0">
                  <a:solidFill>
                    <a:srgbClr val="FFFFF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임경재</a:t>
              </a:r>
            </a:p>
          </p:txBody>
        </p:sp>
        <p:sp>
          <p:nvSpPr>
            <p:cNvPr id="34" name="Object 19">
              <a:extLst>
                <a:ext uri="{FF2B5EF4-FFF2-40B4-BE49-F238E27FC236}">
                  <a16:creationId xmlns:a16="http://schemas.microsoft.com/office/drawing/2014/main" id="{C939C9D4-4A7A-4CB3-8098-2D312E0CF2AA}"/>
                </a:ext>
              </a:extLst>
            </p:cNvPr>
            <p:cNvSpPr txBox="1"/>
            <p:nvPr/>
          </p:nvSpPr>
          <p:spPr>
            <a:xfrm>
              <a:off x="2149250" y="4064033"/>
              <a:ext cx="3642723" cy="3847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900" kern="0" spc="-100" dirty="0">
                  <a:solidFill>
                    <a:srgbClr val="9E9E9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코딩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DA285A1-3A41-4ED2-B4A0-DF694CD2EE89}"/>
              </a:ext>
            </a:extLst>
          </p:cNvPr>
          <p:cNvGrpSpPr/>
          <p:nvPr/>
        </p:nvGrpSpPr>
        <p:grpSpPr>
          <a:xfrm>
            <a:off x="783217" y="952500"/>
            <a:ext cx="16372348" cy="1682521"/>
            <a:chOff x="783217" y="1106051"/>
            <a:chExt cx="16372348" cy="1682521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914286" y="1106051"/>
              <a:ext cx="3734910" cy="1123489"/>
              <a:chOff x="914286" y="1106051"/>
              <a:chExt cx="3734910" cy="1123489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14286" y="1106051"/>
                <a:ext cx="3734910" cy="1123489"/>
              </a:xfrm>
              <a:prstGeom prst="rect">
                <a:avLst/>
              </a:prstGeom>
            </p:spPr>
          </p:pic>
        </p:grpSp>
        <p:grpSp>
          <p:nvGrpSpPr>
            <p:cNvPr id="1002" name="그룹 1002"/>
            <p:cNvGrpSpPr/>
            <p:nvPr/>
          </p:nvGrpSpPr>
          <p:grpSpPr>
            <a:xfrm>
              <a:off x="917470" y="1659404"/>
              <a:ext cx="16238095" cy="1129168"/>
              <a:chOff x="917470" y="1659404"/>
              <a:chExt cx="16238095" cy="1129168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17470" y="1659404"/>
                <a:ext cx="16238095" cy="1129168"/>
              </a:xfrm>
              <a:prstGeom prst="rect">
                <a:avLst/>
              </a:prstGeom>
            </p:spPr>
          </p:pic>
        </p:grpSp>
        <p:sp>
          <p:nvSpPr>
            <p:cNvPr id="8" name="Object 8"/>
            <p:cNvSpPr txBox="1"/>
            <p:nvPr/>
          </p:nvSpPr>
          <p:spPr>
            <a:xfrm>
              <a:off x="1251295" y="1846562"/>
              <a:ext cx="15904270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4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코딩을 작성하면서 낯선 메소드와 방법들이 많았고, 다른분들의 코딩을 따라가기에도 벅찼지만 그 과정에서 많은 것을 배울 수 있었습니다.</a:t>
              </a:r>
            </a:p>
            <a:p>
              <a:r>
                <a:rPr lang="en-US" sz="24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참 생각으론 많은 계획이 있었습니다 코딩을 하기 전까지는...</a:t>
              </a: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783217" y="1184648"/>
              <a:ext cx="1618468" cy="4924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600" kern="0" spc="-100" dirty="0">
                  <a:solidFill>
                    <a:srgbClr val="FFFFF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김정주</a:t>
              </a: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2149286" y="1267238"/>
              <a:ext cx="3642723" cy="3847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900" kern="0" spc="-100" dirty="0">
                  <a:solidFill>
                    <a:srgbClr val="9E9E9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코딩, 요구 분석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A04BB3A8-E973-4348-9627-1DE1F6C1643D}"/>
              </a:ext>
            </a:extLst>
          </p:cNvPr>
          <p:cNvGrpSpPr/>
          <p:nvPr/>
        </p:nvGrpSpPr>
        <p:grpSpPr>
          <a:xfrm>
            <a:off x="783217" y="3109777"/>
            <a:ext cx="16372348" cy="1814421"/>
            <a:chOff x="783217" y="6470628"/>
            <a:chExt cx="16372348" cy="181442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14286" y="6470628"/>
              <a:ext cx="3734910" cy="1123489"/>
              <a:chOff x="914286" y="6470628"/>
              <a:chExt cx="3734910" cy="112348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14286" y="6470628"/>
                <a:ext cx="3734910" cy="112348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17470" y="7023982"/>
              <a:ext cx="16238095" cy="1261067"/>
              <a:chOff x="917470" y="7023981"/>
              <a:chExt cx="16238095" cy="190806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17470" y="7023981"/>
                <a:ext cx="16238095" cy="1908063"/>
              </a:xfrm>
              <a:prstGeom prst="rect">
                <a:avLst/>
              </a:prstGeom>
            </p:spPr>
          </p:pic>
        </p:grpSp>
        <p:sp>
          <p:nvSpPr>
            <p:cNvPr id="26" name="Object 26"/>
            <p:cNvSpPr txBox="1"/>
            <p:nvPr/>
          </p:nvSpPr>
          <p:spPr>
            <a:xfrm>
              <a:off x="1251295" y="7211143"/>
              <a:ext cx="15665105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4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다른 조원의 코딩과 내 코딩을 비교하여 내 코딩의 부족한 부분이 무엇인지 알 수 있었습니다</a:t>
              </a:r>
              <a:r>
                <a:rPr lang="en-US" altLang="ko-KR" sz="24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.</a:t>
              </a:r>
            </a:p>
            <a:p>
              <a:r>
                <a:rPr lang="ko-KR" altLang="en-US" sz="24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혼자 했더라면 어디를 보완해야 할지 몰랐을 텐데 잘 도와주고 알려준 팀장님과 조원들에게 감사합니다</a:t>
              </a:r>
              <a:r>
                <a:rPr lang="en-US" altLang="ko-KR" sz="24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.</a:t>
              </a:r>
              <a:endParaRPr lang="en-US" sz="2400" kern="0" spc="-1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783217" y="6539929"/>
              <a:ext cx="1618468" cy="4924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600" kern="0" spc="-100" dirty="0">
                  <a:solidFill>
                    <a:srgbClr val="FFFFF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고경림</a:t>
              </a:r>
              <a:endParaRPr lang="en-US" sz="2600" kern="0" spc="-100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2149248" y="6631819"/>
              <a:ext cx="3642723" cy="3847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900" kern="0" spc="-100" dirty="0">
                  <a:solidFill>
                    <a:srgbClr val="9E9E9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코딩, </a:t>
              </a:r>
              <a:r>
                <a:rPr lang="en-US" altLang="ko-KR" sz="1900" kern="0" spc="-100" dirty="0">
                  <a:solidFill>
                    <a:srgbClr val="9E9E9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요구 분석</a:t>
              </a:r>
              <a:endParaRPr lang="en-US" sz="1900" kern="0" spc="-100" dirty="0">
                <a:solidFill>
                  <a:srgbClr val="9E9E9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0A13C7E-BD34-4AC2-A1B2-C7A1A6495029}"/>
              </a:ext>
            </a:extLst>
          </p:cNvPr>
          <p:cNvGrpSpPr/>
          <p:nvPr/>
        </p:nvGrpSpPr>
        <p:grpSpPr>
          <a:xfrm>
            <a:off x="735234" y="5408251"/>
            <a:ext cx="16420331" cy="1731571"/>
            <a:chOff x="735234" y="8666211"/>
            <a:chExt cx="16420331" cy="1731571"/>
          </a:xfrm>
        </p:grpSpPr>
        <p:grpSp>
          <p:nvGrpSpPr>
            <p:cNvPr id="23" name="그룹 1003">
              <a:extLst>
                <a:ext uri="{FF2B5EF4-FFF2-40B4-BE49-F238E27FC236}">
                  <a16:creationId xmlns:a16="http://schemas.microsoft.com/office/drawing/2014/main" id="{408EA97A-8E2C-4645-A426-3FA799B8F417}"/>
                </a:ext>
              </a:extLst>
            </p:cNvPr>
            <p:cNvGrpSpPr/>
            <p:nvPr/>
          </p:nvGrpSpPr>
          <p:grpSpPr>
            <a:xfrm>
              <a:off x="914286" y="8666211"/>
              <a:ext cx="3734910" cy="1123489"/>
              <a:chOff x="914286" y="4285724"/>
              <a:chExt cx="3734910" cy="1123489"/>
            </a:xfrm>
          </p:grpSpPr>
          <p:pic>
            <p:nvPicPr>
              <p:cNvPr id="25" name="Object 11">
                <a:extLst>
                  <a:ext uri="{FF2B5EF4-FFF2-40B4-BE49-F238E27FC236}">
                    <a16:creationId xmlns:a16="http://schemas.microsoft.com/office/drawing/2014/main" id="{0C9D5DB3-71AC-44C6-9570-62E4B1734D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14286" y="4285724"/>
                <a:ext cx="3734910" cy="1123489"/>
              </a:xfrm>
              <a:prstGeom prst="rect">
                <a:avLst/>
              </a:prstGeom>
            </p:spPr>
          </p:pic>
        </p:grpSp>
        <p:grpSp>
          <p:nvGrpSpPr>
            <p:cNvPr id="29" name="그룹 1004">
              <a:extLst>
                <a:ext uri="{FF2B5EF4-FFF2-40B4-BE49-F238E27FC236}">
                  <a16:creationId xmlns:a16="http://schemas.microsoft.com/office/drawing/2014/main" id="{33AA7D7F-CF60-4EFD-8299-9B6AEA4B3A26}"/>
                </a:ext>
              </a:extLst>
            </p:cNvPr>
            <p:cNvGrpSpPr/>
            <p:nvPr/>
          </p:nvGrpSpPr>
          <p:grpSpPr>
            <a:xfrm>
              <a:off x="917470" y="9219564"/>
              <a:ext cx="16238095" cy="1178218"/>
              <a:chOff x="917470" y="4839077"/>
              <a:chExt cx="16238095" cy="1178218"/>
            </a:xfrm>
          </p:grpSpPr>
          <p:pic>
            <p:nvPicPr>
              <p:cNvPr id="30" name="Object 14">
                <a:extLst>
                  <a:ext uri="{FF2B5EF4-FFF2-40B4-BE49-F238E27FC236}">
                    <a16:creationId xmlns:a16="http://schemas.microsoft.com/office/drawing/2014/main" id="{5BB11B84-D001-4A09-8D05-3BD5C2C948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17470" y="4839077"/>
                <a:ext cx="16238095" cy="1178218"/>
              </a:xfrm>
              <a:prstGeom prst="rect">
                <a:avLst/>
              </a:prstGeom>
            </p:spPr>
          </p:pic>
        </p:grpSp>
        <p:sp>
          <p:nvSpPr>
            <p:cNvPr id="31" name="Object 17">
              <a:extLst>
                <a:ext uri="{FF2B5EF4-FFF2-40B4-BE49-F238E27FC236}">
                  <a16:creationId xmlns:a16="http://schemas.microsoft.com/office/drawing/2014/main" id="{B4286838-8F89-4182-9CB1-7E328FA968CC}"/>
                </a:ext>
              </a:extLst>
            </p:cNvPr>
            <p:cNvSpPr txBox="1"/>
            <p:nvPr/>
          </p:nvSpPr>
          <p:spPr>
            <a:xfrm>
              <a:off x="1251295" y="9406725"/>
              <a:ext cx="15588905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4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보기에는 간단해보이는 로직도 코딩으로 만들려고 하니 설계부터 시작해서 코딩으로 구현하기 까지 많이 복잡하고 어려웠습니다.</a:t>
              </a:r>
            </a:p>
            <a:p>
              <a:r>
                <a:rPr lang="en-US" sz="24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아직 많이 부족하기 때문에 더 많은 연습이 필요하다고 느꼈습니다.</a:t>
              </a:r>
              <a:endParaRPr 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2" name="Object 18">
              <a:extLst>
                <a:ext uri="{FF2B5EF4-FFF2-40B4-BE49-F238E27FC236}">
                  <a16:creationId xmlns:a16="http://schemas.microsoft.com/office/drawing/2014/main" id="{9CA80542-0B67-4F61-B82C-132FCE380E0F}"/>
                </a:ext>
              </a:extLst>
            </p:cNvPr>
            <p:cNvSpPr txBox="1"/>
            <p:nvPr/>
          </p:nvSpPr>
          <p:spPr>
            <a:xfrm>
              <a:off x="735234" y="8735512"/>
              <a:ext cx="1618468" cy="4924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600" kern="0" spc="-100" dirty="0">
                  <a:solidFill>
                    <a:srgbClr val="FFFFF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김호영</a:t>
              </a:r>
              <a:endParaRPr 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3" name="Object 19">
              <a:extLst>
                <a:ext uri="{FF2B5EF4-FFF2-40B4-BE49-F238E27FC236}">
                  <a16:creationId xmlns:a16="http://schemas.microsoft.com/office/drawing/2014/main" id="{69E94F64-5F35-4A50-87A7-253F18602851}"/>
                </a:ext>
              </a:extLst>
            </p:cNvPr>
            <p:cNvSpPr txBox="1"/>
            <p:nvPr/>
          </p:nvSpPr>
          <p:spPr>
            <a:xfrm>
              <a:off x="2149250" y="8827401"/>
              <a:ext cx="3642723" cy="3847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900" kern="0" spc="-100" dirty="0">
                  <a:solidFill>
                    <a:srgbClr val="9E9E9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코딩</a:t>
              </a:r>
              <a:endParaRPr 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297EE30-B6E3-4E55-A66C-44BE3A7566D2}"/>
              </a:ext>
            </a:extLst>
          </p:cNvPr>
          <p:cNvGrpSpPr/>
          <p:nvPr/>
        </p:nvGrpSpPr>
        <p:grpSpPr>
          <a:xfrm>
            <a:off x="735234" y="7573071"/>
            <a:ext cx="16420331" cy="1731571"/>
            <a:chOff x="735234" y="8666211"/>
            <a:chExt cx="16420331" cy="1731571"/>
          </a:xfrm>
        </p:grpSpPr>
        <p:grpSp>
          <p:nvGrpSpPr>
            <p:cNvPr id="35" name="그룹 1003">
              <a:extLst>
                <a:ext uri="{FF2B5EF4-FFF2-40B4-BE49-F238E27FC236}">
                  <a16:creationId xmlns:a16="http://schemas.microsoft.com/office/drawing/2014/main" id="{D259C6B6-6C81-438F-A14C-44A7E9B67AF0}"/>
                </a:ext>
              </a:extLst>
            </p:cNvPr>
            <p:cNvGrpSpPr/>
            <p:nvPr/>
          </p:nvGrpSpPr>
          <p:grpSpPr>
            <a:xfrm>
              <a:off x="914286" y="8666211"/>
              <a:ext cx="3734910" cy="1123489"/>
              <a:chOff x="914286" y="4285724"/>
              <a:chExt cx="3734910" cy="1123489"/>
            </a:xfrm>
          </p:grpSpPr>
          <p:pic>
            <p:nvPicPr>
              <p:cNvPr id="41" name="Object 11">
                <a:extLst>
                  <a:ext uri="{FF2B5EF4-FFF2-40B4-BE49-F238E27FC236}">
                    <a16:creationId xmlns:a16="http://schemas.microsoft.com/office/drawing/2014/main" id="{9F14D115-2D4F-4D7B-94DE-CA3DFCFD20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14286" y="4285724"/>
                <a:ext cx="3734910" cy="1123489"/>
              </a:xfrm>
              <a:prstGeom prst="rect">
                <a:avLst/>
              </a:prstGeom>
            </p:spPr>
          </p:pic>
        </p:grpSp>
        <p:grpSp>
          <p:nvGrpSpPr>
            <p:cNvPr id="36" name="그룹 1004">
              <a:extLst>
                <a:ext uri="{FF2B5EF4-FFF2-40B4-BE49-F238E27FC236}">
                  <a16:creationId xmlns:a16="http://schemas.microsoft.com/office/drawing/2014/main" id="{93474FD7-62F6-4CC3-93C9-3D6CF0CF2447}"/>
                </a:ext>
              </a:extLst>
            </p:cNvPr>
            <p:cNvGrpSpPr/>
            <p:nvPr/>
          </p:nvGrpSpPr>
          <p:grpSpPr>
            <a:xfrm>
              <a:off x="917470" y="9219564"/>
              <a:ext cx="16238095" cy="1178218"/>
              <a:chOff x="917470" y="4839077"/>
              <a:chExt cx="16238095" cy="1178218"/>
            </a:xfrm>
          </p:grpSpPr>
          <p:pic>
            <p:nvPicPr>
              <p:cNvPr id="40" name="Object 14">
                <a:extLst>
                  <a:ext uri="{FF2B5EF4-FFF2-40B4-BE49-F238E27FC236}">
                    <a16:creationId xmlns:a16="http://schemas.microsoft.com/office/drawing/2014/main" id="{9ABDAB79-7DF1-4DFD-A8DA-CFB6B5B236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17470" y="4839077"/>
                <a:ext cx="16238095" cy="1178218"/>
              </a:xfrm>
              <a:prstGeom prst="rect">
                <a:avLst/>
              </a:prstGeom>
            </p:spPr>
          </p:pic>
        </p:grpSp>
        <p:sp>
          <p:nvSpPr>
            <p:cNvPr id="37" name="Object 17">
              <a:extLst>
                <a:ext uri="{FF2B5EF4-FFF2-40B4-BE49-F238E27FC236}">
                  <a16:creationId xmlns:a16="http://schemas.microsoft.com/office/drawing/2014/main" id="{A0BCD6D2-36D1-4FF8-B753-88B007C4EB57}"/>
                </a:ext>
              </a:extLst>
            </p:cNvPr>
            <p:cNvSpPr txBox="1"/>
            <p:nvPr/>
          </p:nvSpPr>
          <p:spPr>
            <a:xfrm>
              <a:off x="1251295" y="9406725"/>
              <a:ext cx="15588905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4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이번 프로젝트를 하면서 자바로 배운 기술들을 활용할 수 있는 시간이 유익했으며</a:t>
              </a:r>
              <a:r>
                <a:rPr lang="en-US" altLang="ko-KR" sz="24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24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짧은 시간이지만 </a:t>
              </a:r>
              <a:r>
                <a:rPr lang="ko-KR" altLang="en-US" sz="2400" kern="0" spc="-100" dirty="0" err="1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조원들과의</a:t>
              </a:r>
              <a:r>
                <a:rPr lang="ko-KR" altLang="en-US" sz="24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소통을 통해 서먹하던 사이도 개선이 되었고</a:t>
              </a:r>
              <a:r>
                <a:rPr lang="en-US" altLang="ko-KR" sz="24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24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부족하지만 좋은 결과물을 만든 것 같습니다</a:t>
              </a:r>
              <a:r>
                <a:rPr lang="en-US" altLang="ko-KR" sz="2400" kern="0" spc="-100" dirty="0">
                  <a:solidFill>
                    <a:srgbClr val="000000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. </a:t>
              </a:r>
              <a:endParaRPr 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8" name="Object 18">
              <a:extLst>
                <a:ext uri="{FF2B5EF4-FFF2-40B4-BE49-F238E27FC236}">
                  <a16:creationId xmlns:a16="http://schemas.microsoft.com/office/drawing/2014/main" id="{A8C6EF1E-5EA0-4E96-BAAF-D2234C011625}"/>
                </a:ext>
              </a:extLst>
            </p:cNvPr>
            <p:cNvSpPr txBox="1"/>
            <p:nvPr/>
          </p:nvSpPr>
          <p:spPr>
            <a:xfrm>
              <a:off x="735234" y="8735512"/>
              <a:ext cx="1618468" cy="4924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600" kern="0" spc="-100" dirty="0">
                  <a:solidFill>
                    <a:srgbClr val="FFFFF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박민석</a:t>
              </a:r>
              <a:endParaRPr 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9" name="Object 19">
              <a:extLst>
                <a:ext uri="{FF2B5EF4-FFF2-40B4-BE49-F238E27FC236}">
                  <a16:creationId xmlns:a16="http://schemas.microsoft.com/office/drawing/2014/main" id="{00ECF174-9606-4698-9587-BC5D406AED26}"/>
                </a:ext>
              </a:extLst>
            </p:cNvPr>
            <p:cNvSpPr txBox="1"/>
            <p:nvPr/>
          </p:nvSpPr>
          <p:spPr>
            <a:xfrm>
              <a:off x="2149250" y="8827401"/>
              <a:ext cx="3642723" cy="3847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900" kern="0" spc="-100" dirty="0">
                  <a:solidFill>
                    <a:srgbClr val="9E9E9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코딩, </a:t>
              </a:r>
              <a:r>
                <a:rPr lang="ko-KR" altLang="en-US" sz="1900" kern="0" spc="-100" dirty="0">
                  <a:solidFill>
                    <a:srgbClr val="9E9E9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코드 간결화</a:t>
              </a:r>
              <a:r>
                <a:rPr lang="en-US" altLang="ko-KR" sz="1900" kern="0" spc="-100" dirty="0">
                  <a:solidFill>
                    <a:srgbClr val="9E9E9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1900" kern="0" spc="-100" dirty="0">
                  <a:solidFill>
                    <a:srgbClr val="9E9E9E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발표</a:t>
              </a:r>
              <a:endParaRPr 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ject 2">
            <a:extLst>
              <a:ext uri="{FF2B5EF4-FFF2-40B4-BE49-F238E27FC236}">
                <a16:creationId xmlns:a16="http://schemas.microsoft.com/office/drawing/2014/main" id="{94D1A2E5-8BDC-45E1-B79D-FAC436892B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12530" b="12519"/>
          <a:stretch/>
        </p:blipFill>
        <p:spPr>
          <a:xfrm>
            <a:off x="0" y="0"/>
            <a:ext cx="18285714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3032" y="800000"/>
            <a:ext cx="16919008" cy="8899640"/>
            <a:chOff x="723032" y="800000"/>
            <a:chExt cx="16919008" cy="88996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032" y="800000"/>
              <a:ext cx="16919008" cy="88996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91692" y="5134077"/>
            <a:ext cx="8739582" cy="71429"/>
            <a:chOff x="-291692" y="5134077"/>
            <a:chExt cx="8739582" cy="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656821" y="5103025"/>
              <a:ext cx="17479164" cy="14285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291692" y="5134077"/>
              <a:ext cx="8739582" cy="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93372" y="5214106"/>
            <a:ext cx="8739582" cy="71429"/>
            <a:chOff x="9993372" y="5214106"/>
            <a:chExt cx="8739582" cy="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28243" y="5183054"/>
              <a:ext cx="17479164" cy="14285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993372" y="5214106"/>
              <a:ext cx="8739582" cy="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42387" y="2796472"/>
            <a:ext cx="10321259" cy="71429"/>
            <a:chOff x="4042387" y="2796472"/>
            <a:chExt cx="10321259" cy="7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113581" y="2765420"/>
              <a:ext cx="20642517" cy="14285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42387" y="2796472"/>
              <a:ext cx="10321259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78101" y="7501523"/>
            <a:ext cx="10321259" cy="71429"/>
            <a:chOff x="4078101" y="7501523"/>
            <a:chExt cx="10321259" cy="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77866" y="7470471"/>
              <a:ext cx="20642517" cy="14285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78101" y="7501523"/>
              <a:ext cx="10321259" cy="7142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500877" y="3809533"/>
            <a:ext cx="13363311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0" dirty="0">
                <a:solidFill>
                  <a:srgbClr val="FFFFFF"/>
                </a:solidFill>
                <a:latin typeface="Calistoga" panose="00000500000000000000" pitchFamily="2" charset="0"/>
              </a:rPr>
              <a:t>Q</a:t>
            </a:r>
            <a:r>
              <a:rPr lang="en-US" sz="15000" dirty="0">
                <a:solidFill>
                  <a:srgbClr val="FFFFFF"/>
                </a:solidFill>
                <a:latin typeface="안성탕면체 Bold" panose="02020803000000000000" pitchFamily="18" charset="-127"/>
                <a:ea typeface="안성탕면체 Bold" panose="02020803000000000000" pitchFamily="18" charset="-127"/>
              </a:rPr>
              <a:t>&amp;</a:t>
            </a:r>
            <a:r>
              <a:rPr lang="en-US" sz="15000" dirty="0">
                <a:solidFill>
                  <a:srgbClr val="FFFFFF"/>
                </a:solidFill>
                <a:latin typeface="Calistoga" panose="00000500000000000000" pitchFamily="2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2464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 cstate="print"/>
          <a:srcRect t="12530" b="12519"/>
          <a:stretch/>
        </p:blipFill>
        <p:spPr>
          <a:xfrm>
            <a:off x="0" y="0"/>
            <a:ext cx="18285714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90053" y="2134391"/>
            <a:ext cx="3519865" cy="6121693"/>
            <a:chOff x="14822992" y="2134391"/>
            <a:chExt cx="3519865" cy="612169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22992" y="2134391"/>
              <a:ext cx="3519865" cy="612169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76641" y="2129332"/>
            <a:ext cx="4303057" cy="6112765"/>
            <a:chOff x="11109580" y="2129332"/>
            <a:chExt cx="4303057" cy="61127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09580" y="2129332"/>
              <a:ext cx="4303057" cy="61127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49725" y="2129332"/>
            <a:ext cx="4303057" cy="6112765"/>
            <a:chOff x="7382664" y="2129332"/>
            <a:chExt cx="4303057" cy="61127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82664" y="2129332"/>
              <a:ext cx="4303057" cy="61127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27310" y="2129332"/>
            <a:ext cx="4303057" cy="6112765"/>
            <a:chOff x="3660249" y="2129332"/>
            <a:chExt cx="4303057" cy="61127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60249" y="2129332"/>
              <a:ext cx="4303057" cy="61127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965" y="2147514"/>
            <a:ext cx="4303057" cy="6112765"/>
            <a:chOff x="25974" y="2147514"/>
            <a:chExt cx="4303057" cy="61127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974" y="2147514"/>
              <a:ext cx="4303057" cy="61127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68990" y="4371050"/>
            <a:ext cx="594225" cy="734170"/>
            <a:chOff x="1406027" y="4443153"/>
            <a:chExt cx="594225" cy="73417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5378" y="4082532"/>
              <a:ext cx="1188451" cy="146834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6027" y="4443153"/>
              <a:ext cx="594225" cy="73417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7325521" y="5538095"/>
            <a:ext cx="355005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>
                <a:solidFill>
                  <a:srgbClr val="FFFFFF"/>
                </a:solidFill>
                <a:latin typeface="에스코어 드림 1 Thin" panose="020B0403030302020204" pitchFamily="34" charset="-127"/>
                <a:cs typeface="Ansungtangmyun Bold" pitchFamily="34" charset="0"/>
              </a:rPr>
              <a:t>순서도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3622808" y="5195238"/>
            <a:ext cx="3530348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>
                <a:solidFill>
                  <a:srgbClr val="006BA3"/>
                </a:solidFill>
                <a:latin typeface="에스코어 드림 1 Thin" panose="020B0403030302020204" pitchFamily="34" charset="-127"/>
                <a:cs typeface="Ansungtangmyun Bold" pitchFamily="34" charset="0"/>
              </a:rPr>
              <a:t>클래스</a:t>
            </a:r>
          </a:p>
          <a:p>
            <a:pPr algn="ctr"/>
            <a:r>
              <a:rPr lang="en-US" sz="5000" dirty="0">
                <a:solidFill>
                  <a:srgbClr val="006BA3"/>
                </a:solidFill>
                <a:latin typeface="에스코어 드림 1 Thin" panose="020B0403030302020204" pitchFamily="34" charset="-127"/>
                <a:cs typeface="Ansungtangmyun Bold" pitchFamily="34" charset="0"/>
              </a:rPr>
              <a:t>다이어그램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0" y="5538095"/>
            <a:ext cx="3530348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>
                <a:solidFill>
                  <a:srgbClr val="FFFFFF"/>
                </a:solidFill>
                <a:latin typeface="에스코어 드림 1 Thin" panose="020B0403030302020204" pitchFamily="34" charset="-127"/>
                <a:cs typeface="Ansungtangmyun Bold" pitchFamily="34" charset="0"/>
              </a:rPr>
              <a:t>요구 분석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11067638" y="5538095"/>
            <a:ext cx="351986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>
                <a:solidFill>
                  <a:srgbClr val="006BA3"/>
                </a:solidFill>
                <a:latin typeface="에스코어 드림 1 Thin" panose="020B0403030302020204" pitchFamily="34" charset="-127"/>
                <a:cs typeface="Ansungtangmyun Bold" pitchFamily="34" charset="0"/>
              </a:rPr>
              <a:t>프로그램</a:t>
            </a:r>
            <a:endParaRPr lang="en-US" dirty="0">
              <a:solidFill>
                <a:srgbClr val="006BA3"/>
              </a:solidFill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799056" y="5538095"/>
            <a:ext cx="3501859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>
                <a:solidFill>
                  <a:srgbClr val="FFFFFF"/>
                </a:solidFill>
                <a:latin typeface="에스코어 드림 1 Thin" panose="020B0403030302020204" pitchFamily="34" charset="-127"/>
                <a:cs typeface="Ansungtangmyun Bold" pitchFamily="34" charset="0"/>
              </a:rPr>
              <a:t>후기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4840940" y="4371050"/>
            <a:ext cx="1058788" cy="696273"/>
            <a:chOff x="4801746" y="4371051"/>
            <a:chExt cx="1058788" cy="69627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79927" y="4030489"/>
              <a:ext cx="2117576" cy="139254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01746" y="4371051"/>
              <a:ext cx="1058788" cy="6962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414895" y="4298949"/>
            <a:ext cx="848342" cy="878373"/>
            <a:chOff x="12328156" y="4298949"/>
            <a:chExt cx="848342" cy="87837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13214" y="3868992"/>
              <a:ext cx="1696684" cy="1756746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328156" y="4298949"/>
              <a:ext cx="848342" cy="87837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168612" y="4371051"/>
            <a:ext cx="762745" cy="734170"/>
            <a:chOff x="16116942" y="4371051"/>
            <a:chExt cx="762745" cy="73417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743556" y="4011953"/>
              <a:ext cx="1525490" cy="1468340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116942" y="4371051"/>
              <a:ext cx="762745" cy="7341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739917" y="4321400"/>
            <a:ext cx="809908" cy="888808"/>
            <a:chOff x="8653293" y="4293732"/>
            <a:chExt cx="809908" cy="88880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57150" y="3858139"/>
              <a:ext cx="1619816" cy="1777615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53293" y="4293732"/>
              <a:ext cx="809908" cy="888808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bject 2">
            <a:extLst>
              <a:ext uri="{FF2B5EF4-FFF2-40B4-BE49-F238E27FC236}">
                <a16:creationId xmlns:a16="http://schemas.microsoft.com/office/drawing/2014/main" id="{531BE161-C88D-40F3-98C7-56B51894F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12530" b="12519"/>
          <a:stretch/>
        </p:blipFill>
        <p:spPr>
          <a:xfrm>
            <a:off x="0" y="0"/>
            <a:ext cx="18285714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3032" y="800000"/>
            <a:ext cx="16919008" cy="8899640"/>
            <a:chOff x="723032" y="800000"/>
            <a:chExt cx="16919008" cy="88996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3032" y="800000"/>
              <a:ext cx="16919008" cy="889964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500880" y="3809531"/>
            <a:ext cx="13363311" cy="2400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0" dirty="0">
                <a:solidFill>
                  <a:srgbClr val="FFFFFF"/>
                </a:solidFill>
                <a:latin typeface="에스코어 드림 1 Thin" panose="020B0403030302020204" pitchFamily="34" charset="-127"/>
                <a:cs typeface="Ansungtangmyun Bold" pitchFamily="34" charset="0"/>
              </a:rPr>
              <a:t>요구 분석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-291692" y="5134077"/>
            <a:ext cx="8739582" cy="71429"/>
            <a:chOff x="-291692" y="5134077"/>
            <a:chExt cx="8739582" cy="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-4656821" y="5103025"/>
              <a:ext cx="17479164" cy="142857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-291692" y="5134077"/>
              <a:ext cx="8739582" cy="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93372" y="5214106"/>
            <a:ext cx="8739582" cy="71429"/>
            <a:chOff x="9993372" y="5214106"/>
            <a:chExt cx="8739582" cy="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628243" y="5183054"/>
              <a:ext cx="17479164" cy="142857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993372" y="5214106"/>
              <a:ext cx="8739582" cy="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42387" y="2796472"/>
            <a:ext cx="10321259" cy="71429"/>
            <a:chOff x="4042387" y="2796472"/>
            <a:chExt cx="10321259" cy="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113581" y="2765420"/>
              <a:ext cx="20642517" cy="14285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42387" y="2796472"/>
              <a:ext cx="10321259" cy="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078101" y="7501523"/>
            <a:ext cx="10321259" cy="71429"/>
            <a:chOff x="4078101" y="7501523"/>
            <a:chExt cx="10321259" cy="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077866" y="7470471"/>
              <a:ext cx="20642517" cy="14285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78101" y="7501523"/>
              <a:ext cx="10321259" cy="7142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3032" y="1233954"/>
            <a:ext cx="16919008" cy="8465686"/>
            <a:chOff x="723032" y="1233954"/>
            <a:chExt cx="16919008" cy="8465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032" y="1233954"/>
              <a:ext cx="16919008" cy="846568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13508" y="2755305"/>
            <a:ext cx="16928531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두 명의 선수 또는 각각 두 명의 선수로 이루어진 </a:t>
            </a:r>
          </a:p>
          <a:p>
            <a:pPr algn="ctr"/>
            <a:r>
              <a:rPr lang="en-US" sz="4000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두 팀이 겨루는 라켓 스포츠의 한 종류</a:t>
            </a:r>
            <a:endParaRPr 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584943" y="586074"/>
            <a:ext cx="5115829" cy="1451251"/>
            <a:chOff x="6584943" y="586074"/>
            <a:chExt cx="5115829" cy="14512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4943" y="586074"/>
              <a:ext cx="5115829" cy="145125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096000" y="6769121"/>
            <a:ext cx="10667999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선수들이 줄이 매어진 라켓을 이용해 속이 비고 표면이 펠트로 이루어진 고무 재질의 테니스공을 쳐서 네트 너머 상대방의 코트로 계속하여 넘겨서, 어느 한 쪽이 공이 두 번 바운드 되기 전에 치지 못하거나 친 공이 네트를 넘지 못했을 때, 혹은 친 공이 상대방 코트에 들어가지 못했을 때 그 실패한 선수의 상대방이 점수를 따는 방식으로 진행된다.</a:t>
            </a: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96000" y="5852190"/>
            <a:ext cx="5869004" cy="6617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700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경기 진행 방식</a:t>
            </a:r>
            <a:endParaRPr 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5133381" y="5059745"/>
            <a:ext cx="12416153" cy="33364"/>
            <a:chOff x="5133381" y="5059745"/>
            <a:chExt cx="12416153" cy="333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3381" y="5059745"/>
              <a:ext cx="12416153" cy="333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5714" y="3586648"/>
            <a:ext cx="4495333" cy="6171429"/>
            <a:chOff x="885714" y="3586648"/>
            <a:chExt cx="4495333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5714" y="3586648"/>
              <a:ext cx="4495333" cy="617142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13509" y="737111"/>
            <a:ext cx="585873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요구 분석</a:t>
            </a:r>
            <a:endParaRPr 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773400" y="746635"/>
            <a:ext cx="177613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05</a:t>
            </a: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71497" y="896200"/>
            <a:ext cx="434272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dirty="0">
                <a:solidFill>
                  <a:srgbClr val="1D5086"/>
                </a:solidFill>
                <a:latin typeface="안성탕면체 Bold" panose="02020803000000000000" pitchFamily="18" charset="-127"/>
                <a:ea typeface="안성탕면체 Bold" panose="02020803000000000000" pitchFamily="18" charset="-127"/>
                <a:cs typeface="locus_sangsang" pitchFamily="34" charset="0"/>
              </a:rPr>
              <a:t>테니스란?</a:t>
            </a:r>
            <a:endParaRPr lang="en-US" dirty="0">
              <a:latin typeface="안성탕면체 Bold" panose="02020803000000000000" pitchFamily="18" charset="-127"/>
              <a:ea typeface="안성탕면체 Bold" panose="02020803000000000000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3032" y="1233954"/>
            <a:ext cx="16919008" cy="8465686"/>
            <a:chOff x="723032" y="1233954"/>
            <a:chExt cx="16919008" cy="8465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032" y="1233954"/>
              <a:ext cx="16919008" cy="8465686"/>
            </a:xfrm>
            <a:prstGeom prst="rect">
              <a:avLst/>
            </a:prstGeom>
          </p:spPr>
        </p:pic>
      </p:grp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474277"/>
              </p:ext>
            </p:extLst>
          </p:nvPr>
        </p:nvGraphicFramePr>
        <p:xfrm>
          <a:off x="2698530" y="7040686"/>
          <a:ext cx="12968012" cy="1842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2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2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2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20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294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alistoga" panose="00000500000000000000" pitchFamily="2" charset="0"/>
                          <a:cs typeface="Times New Roman"/>
                        </a:rPr>
                        <a:t>0 Point</a:t>
                      </a:r>
                    </a:p>
                  </a:txBody>
                  <a:tcPr anchor="ctr">
                    <a:solidFill>
                      <a:srgbClr val="1D50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alistoga" panose="00000500000000000000" pitchFamily="2" charset="0"/>
                          <a:cs typeface="Times New Roman"/>
                        </a:rPr>
                        <a:t>1 Point</a:t>
                      </a:r>
                    </a:p>
                  </a:txBody>
                  <a:tcPr anchor="ctr">
                    <a:solidFill>
                      <a:srgbClr val="1D50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alistoga" panose="00000500000000000000" pitchFamily="2" charset="0"/>
                          <a:cs typeface="Times New Roman"/>
                        </a:rPr>
                        <a:t>2 Point</a:t>
                      </a:r>
                    </a:p>
                  </a:txBody>
                  <a:tcPr anchor="ctr">
                    <a:solidFill>
                      <a:srgbClr val="1D50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alistoga" panose="00000500000000000000" pitchFamily="2" charset="0"/>
                          <a:cs typeface="Times New Roman"/>
                        </a:rPr>
                        <a:t>3 Point</a:t>
                      </a:r>
                    </a:p>
                  </a:txBody>
                  <a:tcPr anchor="ctr">
                    <a:solidFill>
                      <a:srgbClr val="1D5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412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bg1"/>
                          </a:solidFill>
                          <a:latin typeface="Calistoga" panose="00000500000000000000" pitchFamily="2" charset="0"/>
                          <a:cs typeface="Times New Roman"/>
                        </a:rPr>
                        <a:t>Love</a:t>
                      </a:r>
                    </a:p>
                  </a:txBody>
                  <a:tcPr anchor="ctr">
                    <a:solidFill>
                      <a:srgbClr val="1D50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bg1"/>
                          </a:solidFill>
                          <a:latin typeface="Calistoga" panose="00000500000000000000" pitchFamily="2" charset="0"/>
                          <a:cs typeface="Times New Roman"/>
                        </a:rPr>
                        <a:t>Fifteen</a:t>
                      </a:r>
                    </a:p>
                  </a:txBody>
                  <a:tcPr anchor="ctr">
                    <a:solidFill>
                      <a:srgbClr val="1D50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bg1"/>
                          </a:solidFill>
                          <a:latin typeface="Calistoga" panose="00000500000000000000" pitchFamily="2" charset="0"/>
                          <a:cs typeface="Times New Roman"/>
                        </a:rPr>
                        <a:t>Thirty</a:t>
                      </a:r>
                    </a:p>
                  </a:txBody>
                  <a:tcPr anchor="ctr">
                    <a:solidFill>
                      <a:srgbClr val="1D508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solidFill>
                            <a:schemeClr val="bg1"/>
                          </a:solidFill>
                          <a:latin typeface="Calistoga" panose="00000500000000000000" pitchFamily="2" charset="0"/>
                          <a:cs typeface="Times New Roman"/>
                        </a:rPr>
                        <a:t>Forty</a:t>
                      </a:r>
                    </a:p>
                  </a:txBody>
                  <a:tcPr anchor="ctr">
                    <a:solidFill>
                      <a:srgbClr val="1D50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02" name="그룹 1002"/>
          <p:cNvGrpSpPr/>
          <p:nvPr/>
        </p:nvGrpSpPr>
        <p:grpSpPr>
          <a:xfrm>
            <a:off x="1758603" y="3110067"/>
            <a:ext cx="6275468" cy="2149899"/>
            <a:chOff x="1758603" y="3110067"/>
            <a:chExt cx="6275468" cy="214989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8603" y="3110067"/>
              <a:ext cx="6275468" cy="21498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650144" y="3011371"/>
            <a:ext cx="7879254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경기 구분 및 세트 설정</a:t>
            </a:r>
          </a:p>
          <a:p>
            <a:r>
              <a:rPr lang="en-US" sz="3200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남성 단식/복식 : 5전 3선승제</a:t>
            </a:r>
          </a:p>
          <a:p>
            <a:r>
              <a:rPr lang="en-US" sz="3200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여성 단식/복식 및 혼합 복식 : 3전 2선승제</a:t>
            </a:r>
            <a:endParaRPr 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00000" y="5951458"/>
            <a:ext cx="16749534" cy="33364"/>
            <a:chOff x="800000" y="5951458"/>
            <a:chExt cx="16749534" cy="333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000" y="5951458"/>
              <a:ext cx="16749534" cy="333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46153" y="2810711"/>
            <a:ext cx="5874022" cy="2619048"/>
            <a:chOff x="2146153" y="2810711"/>
            <a:chExt cx="5874022" cy="261904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2146153" y="3145435"/>
              <a:ext cx="1940447" cy="1940447"/>
              <a:chOff x="2146153" y="3145435"/>
              <a:chExt cx="1940447" cy="1940447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146153" y="3145435"/>
                <a:ext cx="1940447" cy="194044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926113" y="3145435"/>
              <a:ext cx="1940447" cy="1940447"/>
              <a:chOff x="3926113" y="3145435"/>
              <a:chExt cx="1940447" cy="1940447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4080000">
                <a:off x="3926113" y="3145435"/>
                <a:ext cx="1940447" cy="194044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735852" y="3145435"/>
              <a:ext cx="1940447" cy="1940447"/>
              <a:chOff x="5735852" y="3145435"/>
              <a:chExt cx="1940447" cy="194044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7020000">
                <a:off x="5735852" y="3145435"/>
                <a:ext cx="1940447" cy="1940447"/>
              </a:xfrm>
              <a:prstGeom prst="rect">
                <a:avLst/>
              </a:prstGeom>
            </p:spPr>
          </p:pic>
        </p:grpSp>
      </p:grpSp>
      <p:sp>
        <p:nvSpPr>
          <p:cNvPr id="24" name="Object 24"/>
          <p:cNvSpPr txBox="1"/>
          <p:nvPr/>
        </p:nvSpPr>
        <p:spPr>
          <a:xfrm>
            <a:off x="2376285" y="3723351"/>
            <a:ext cx="148018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점수</a:t>
            </a:r>
          </a:p>
          <a:p>
            <a:pPr algn="ctr"/>
            <a:r>
              <a:rPr lang="en-US" dirty="0">
                <a:solidFill>
                  <a:srgbClr val="FFFFF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point</a:t>
            </a:r>
            <a:endParaRPr 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56245" y="3694842"/>
            <a:ext cx="148018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게임</a:t>
            </a:r>
          </a:p>
          <a:p>
            <a:pPr algn="ctr"/>
            <a:r>
              <a:rPr lang="en-US" dirty="0">
                <a:solidFill>
                  <a:srgbClr val="FFFFF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game</a:t>
            </a:r>
            <a:endParaRPr 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65984" y="3723351"/>
            <a:ext cx="148018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세트</a:t>
            </a:r>
          </a:p>
          <a:p>
            <a:pPr algn="ctr"/>
            <a:r>
              <a:rPr lang="en-US" dirty="0">
                <a:solidFill>
                  <a:srgbClr val="FFFFF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set</a:t>
            </a:r>
            <a:endParaRPr 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97784" y="6276368"/>
            <a:ext cx="509014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solidFill>
                  <a:srgbClr val="EEEEE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점수 부르는 법</a:t>
            </a:r>
            <a:endParaRPr lang="en-US" sz="28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355128" y="2548018"/>
            <a:ext cx="308241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게임 구성</a:t>
            </a:r>
            <a:endParaRPr 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6584943" y="586074"/>
            <a:ext cx="5115829" cy="1451251"/>
            <a:chOff x="6584943" y="586074"/>
            <a:chExt cx="5115829" cy="145125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84943" y="586074"/>
              <a:ext cx="5115829" cy="1451251"/>
            </a:xfrm>
            <a:prstGeom prst="rect">
              <a:avLst/>
            </a:prstGeom>
          </p:spPr>
        </p:pic>
      </p:grpSp>
      <p:sp>
        <p:nvSpPr>
          <p:cNvPr id="37" name="Object 19">
            <a:extLst>
              <a:ext uri="{FF2B5EF4-FFF2-40B4-BE49-F238E27FC236}">
                <a16:creationId xmlns:a16="http://schemas.microsoft.com/office/drawing/2014/main" id="{7B3ABBD7-385C-40BB-AF0E-139E5C7257E9}"/>
              </a:ext>
            </a:extLst>
          </p:cNvPr>
          <p:cNvSpPr txBox="1"/>
          <p:nvPr/>
        </p:nvSpPr>
        <p:spPr>
          <a:xfrm>
            <a:off x="6971497" y="896200"/>
            <a:ext cx="434272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800" dirty="0">
                <a:solidFill>
                  <a:srgbClr val="1D5086"/>
                </a:solidFill>
                <a:latin typeface="안성탕면체 Bold" panose="02020803000000000000" pitchFamily="18" charset="-127"/>
                <a:ea typeface="안성탕면체 Bold" panose="02020803000000000000" pitchFamily="18" charset="-127"/>
                <a:cs typeface="locus_sangsang" pitchFamily="34" charset="0"/>
              </a:rPr>
              <a:t>경기 방식</a:t>
            </a:r>
            <a:endParaRPr lang="en-US" dirty="0">
              <a:latin typeface="안성탕면체 Bold" panose="02020803000000000000" pitchFamily="18" charset="-127"/>
              <a:ea typeface="안성탕면체 Bold" panose="02020803000000000000" pitchFamily="18" charset="-127"/>
            </a:endParaRPr>
          </a:p>
        </p:txBody>
      </p:sp>
      <p:sp>
        <p:nvSpPr>
          <p:cNvPr id="39" name="Object 17">
            <a:extLst>
              <a:ext uri="{FF2B5EF4-FFF2-40B4-BE49-F238E27FC236}">
                <a16:creationId xmlns:a16="http://schemas.microsoft.com/office/drawing/2014/main" id="{19F5CDE7-4D27-47BA-AD30-37E9763CF28E}"/>
              </a:ext>
            </a:extLst>
          </p:cNvPr>
          <p:cNvSpPr txBox="1"/>
          <p:nvPr/>
        </p:nvSpPr>
        <p:spPr>
          <a:xfrm>
            <a:off x="713509" y="737111"/>
            <a:ext cx="585873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요구 분석</a:t>
            </a:r>
            <a:endParaRPr 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3" name="Object 18">
            <a:extLst>
              <a:ext uri="{FF2B5EF4-FFF2-40B4-BE49-F238E27FC236}">
                <a16:creationId xmlns:a16="http://schemas.microsoft.com/office/drawing/2014/main" id="{77EF5B87-1594-4F69-9B7A-7EAC2207E0BF}"/>
              </a:ext>
            </a:extLst>
          </p:cNvPr>
          <p:cNvSpPr txBox="1"/>
          <p:nvPr/>
        </p:nvSpPr>
        <p:spPr>
          <a:xfrm>
            <a:off x="15773400" y="746635"/>
            <a:ext cx="177613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06</a:t>
            </a: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3032" y="1233954"/>
            <a:ext cx="16919008" cy="8465686"/>
            <a:chOff x="723032" y="1233954"/>
            <a:chExt cx="16919008" cy="8465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032" y="1233954"/>
              <a:ext cx="16919008" cy="84656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17889" y="2725926"/>
            <a:ext cx="4700494" cy="6192906"/>
            <a:chOff x="6817889" y="2725926"/>
            <a:chExt cx="4700494" cy="619290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17889" y="2725926"/>
              <a:ext cx="4700494" cy="61929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1852" y="2725926"/>
            <a:ext cx="4700494" cy="6192906"/>
            <a:chOff x="1521852" y="2725926"/>
            <a:chExt cx="4700494" cy="619290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1852" y="2725926"/>
              <a:ext cx="4700494" cy="61929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13926" y="2725926"/>
            <a:ext cx="4700494" cy="6192906"/>
            <a:chOff x="12113926" y="2725926"/>
            <a:chExt cx="4700494" cy="61929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13926" y="2725926"/>
              <a:ext cx="4700494" cy="61929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584943" y="586074"/>
            <a:ext cx="5115829" cy="1451251"/>
            <a:chOff x="6584943" y="586074"/>
            <a:chExt cx="5115829" cy="14512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84943" y="586074"/>
              <a:ext cx="5115829" cy="145125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219057" y="6260802"/>
            <a:ext cx="22164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단식</a:t>
            </a:r>
            <a:endParaRPr 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19057" y="6976531"/>
            <a:ext cx="326734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동성의 선수 두 명이</a:t>
            </a:r>
          </a:p>
          <a:p>
            <a:r>
              <a:rPr lang="en-US" sz="1800" dirty="0">
                <a:solidFill>
                  <a:srgbClr val="FFFFF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일대일로 경기하는 방식</a:t>
            </a:r>
            <a:endParaRPr 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85719" y="6260802"/>
            <a:ext cx="22164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복식</a:t>
            </a:r>
            <a:endParaRPr 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85714" y="6976531"/>
            <a:ext cx="386328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1800" dirty="0">
                <a:solidFill>
                  <a:srgbClr val="FFFFF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동성의 선수 두 명이 한 팀을 이루어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총 네 명의 선수가 경기를 하는 방식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단식보다 더 넓은 코트를 사용한다.</a:t>
            </a:r>
            <a:endParaRPr 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588516" y="6260802"/>
            <a:ext cx="196568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혼합 복식</a:t>
            </a:r>
            <a:endParaRPr lang="en-US" sz="24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588476" y="6976531"/>
            <a:ext cx="3587769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규칙은 복식과 동일하며, 다만 남녀 선수 한 쌍이 한 팀을 이루어 경기한다는 점이 다르다.</a:t>
            </a:r>
            <a:endParaRPr 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2237394" y="3800900"/>
            <a:ext cx="852429" cy="1879112"/>
            <a:chOff x="2237394" y="3800900"/>
            <a:chExt cx="852429" cy="187911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37394" y="3800900"/>
              <a:ext cx="852429" cy="18791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49081" y="3746840"/>
            <a:ext cx="1246037" cy="1933172"/>
            <a:chOff x="3249081" y="3746840"/>
            <a:chExt cx="1246037" cy="193317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49081" y="3746840"/>
              <a:ext cx="1246037" cy="193317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73469" y="3796013"/>
            <a:ext cx="1188405" cy="1883998"/>
            <a:chOff x="7673469" y="3796013"/>
            <a:chExt cx="1188405" cy="188399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73469" y="3796013"/>
              <a:ext cx="1188405" cy="18839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85719" y="3800900"/>
            <a:ext cx="852429" cy="1879112"/>
            <a:chOff x="7185719" y="3800900"/>
            <a:chExt cx="852429" cy="187911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85719" y="3800900"/>
              <a:ext cx="852429" cy="18791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386769" y="3796927"/>
            <a:ext cx="1220584" cy="1886480"/>
            <a:chOff x="9386769" y="3796927"/>
            <a:chExt cx="1220584" cy="188648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86769" y="3796927"/>
              <a:ext cx="1220584" cy="188648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701108" y="3775315"/>
            <a:ext cx="1101341" cy="1908092"/>
            <a:chOff x="9701108" y="3775315"/>
            <a:chExt cx="1101341" cy="1908092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01108" y="3775315"/>
              <a:ext cx="1101341" cy="190809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426611" y="3730081"/>
            <a:ext cx="1100649" cy="1949931"/>
            <a:chOff x="12426611" y="3730081"/>
            <a:chExt cx="1100649" cy="194993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26611" y="3730081"/>
              <a:ext cx="1100649" cy="194993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157250" y="3796013"/>
            <a:ext cx="1188405" cy="1883998"/>
            <a:chOff x="13157250" y="3796013"/>
            <a:chExt cx="1188405" cy="188399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57250" y="3796013"/>
              <a:ext cx="1188405" cy="188399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957643" y="3567979"/>
            <a:ext cx="915744" cy="2112033"/>
            <a:chOff x="14957643" y="3567979"/>
            <a:chExt cx="915744" cy="2112033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57643" y="3567979"/>
              <a:ext cx="915744" cy="211203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074904" y="3800900"/>
            <a:ext cx="1101341" cy="1908092"/>
            <a:chOff x="15074904" y="3800900"/>
            <a:chExt cx="1101341" cy="1908092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74904" y="3800900"/>
              <a:ext cx="1101341" cy="1908092"/>
            </a:xfrm>
            <a:prstGeom prst="rect">
              <a:avLst/>
            </a:prstGeom>
          </p:spPr>
        </p:pic>
      </p:grpSp>
      <p:sp>
        <p:nvSpPr>
          <p:cNvPr id="41" name="Object 19">
            <a:extLst>
              <a:ext uri="{FF2B5EF4-FFF2-40B4-BE49-F238E27FC236}">
                <a16:creationId xmlns:a16="http://schemas.microsoft.com/office/drawing/2014/main" id="{50F3DBFB-6F94-4DE0-9D79-3F7B3E184EC6}"/>
              </a:ext>
            </a:extLst>
          </p:cNvPr>
          <p:cNvSpPr txBox="1"/>
          <p:nvPr/>
        </p:nvSpPr>
        <p:spPr>
          <a:xfrm>
            <a:off x="6971497" y="896200"/>
            <a:ext cx="434272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800" dirty="0">
                <a:solidFill>
                  <a:srgbClr val="1D5086"/>
                </a:solidFill>
                <a:latin typeface="안성탕면체 Bold" panose="02020803000000000000" pitchFamily="18" charset="-127"/>
                <a:ea typeface="안성탕면체 Bold" panose="02020803000000000000" pitchFamily="18" charset="-127"/>
                <a:cs typeface="locus_sangsang" pitchFamily="34" charset="0"/>
              </a:rPr>
              <a:t>경기 종류</a:t>
            </a:r>
            <a:endParaRPr lang="en-US" dirty="0">
              <a:latin typeface="안성탕면체 Bold" panose="02020803000000000000" pitchFamily="18" charset="-127"/>
              <a:ea typeface="안성탕면체 Bold" panose="02020803000000000000" pitchFamily="18" charset="-127"/>
            </a:endParaRPr>
          </a:p>
        </p:txBody>
      </p:sp>
      <p:sp>
        <p:nvSpPr>
          <p:cNvPr id="42" name="Object 17">
            <a:extLst>
              <a:ext uri="{FF2B5EF4-FFF2-40B4-BE49-F238E27FC236}">
                <a16:creationId xmlns:a16="http://schemas.microsoft.com/office/drawing/2014/main" id="{7E459713-3DE7-4BB3-B8F2-725FBEDC13D6}"/>
              </a:ext>
            </a:extLst>
          </p:cNvPr>
          <p:cNvSpPr txBox="1"/>
          <p:nvPr/>
        </p:nvSpPr>
        <p:spPr>
          <a:xfrm>
            <a:off x="713509" y="737111"/>
            <a:ext cx="585873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요구 분석</a:t>
            </a:r>
            <a:endParaRPr 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4" name="Object 18">
            <a:extLst>
              <a:ext uri="{FF2B5EF4-FFF2-40B4-BE49-F238E27FC236}">
                <a16:creationId xmlns:a16="http://schemas.microsoft.com/office/drawing/2014/main" id="{20F2D005-6674-4B99-A138-0CEAD32AF827}"/>
              </a:ext>
            </a:extLst>
          </p:cNvPr>
          <p:cNvSpPr txBox="1"/>
          <p:nvPr/>
        </p:nvSpPr>
        <p:spPr>
          <a:xfrm>
            <a:off x="15773400" y="746635"/>
            <a:ext cx="177613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07</a:t>
            </a: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3032" y="1233954"/>
            <a:ext cx="16919008" cy="8465686"/>
            <a:chOff x="723032" y="1233954"/>
            <a:chExt cx="16919008" cy="8465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032" y="1233954"/>
              <a:ext cx="16919008" cy="84656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00000" y="586074"/>
            <a:ext cx="5485714" cy="1451251"/>
            <a:chOff x="6400000" y="586074"/>
            <a:chExt cx="5485714" cy="14512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000" y="586074"/>
              <a:ext cx="5485714" cy="14512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42857" y="4918266"/>
            <a:ext cx="2388595" cy="1574937"/>
            <a:chOff x="1942857" y="4918266"/>
            <a:chExt cx="2388595" cy="159239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2857" y="4918266"/>
              <a:ext cx="2388595" cy="15923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78639" y="4918267"/>
            <a:ext cx="2417471" cy="1574936"/>
            <a:chOff x="4578639" y="4918266"/>
            <a:chExt cx="2417471" cy="16098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8639" y="4918266"/>
              <a:ext cx="2417471" cy="1609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00000" y="4918266"/>
            <a:ext cx="2388508" cy="1574937"/>
            <a:chOff x="11300000" y="4918266"/>
            <a:chExt cx="2388508" cy="15923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00000" y="4918266"/>
              <a:ext cx="2388508" cy="15923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25922" y="4918266"/>
            <a:ext cx="2362427" cy="1574936"/>
            <a:chOff x="13925922" y="4918266"/>
            <a:chExt cx="2362427" cy="157493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925922" y="4918266"/>
              <a:ext cx="2362427" cy="157493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958253" y="6591300"/>
            <a:ext cx="235780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안성탕면체 ESG" panose="02020803000000000000" pitchFamily="18" charset="-127"/>
                <a:ea typeface="안성탕면체 ESG" panose="02020803000000000000" pitchFamily="18" charset="-127"/>
                <a:cs typeface="THEDodamB" pitchFamily="34" charset="0"/>
              </a:rPr>
              <a:t>호주 오픈</a:t>
            </a:r>
            <a:endParaRPr lang="en-US" dirty="0">
              <a:latin typeface="안성탕면체 ESG" panose="02020803000000000000" pitchFamily="18" charset="-127"/>
              <a:ea typeface="안성탕면체 ESG" panose="02020803000000000000" pitchFamily="18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97411" y="6591300"/>
            <a:ext cx="237992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안성탕면체 ESG" panose="02020803000000000000" pitchFamily="18" charset="-127"/>
                <a:ea typeface="안성탕면체 ESG" panose="02020803000000000000" pitchFamily="18" charset="-127"/>
                <a:cs typeface="THEDodamB" pitchFamily="34" charset="0"/>
              </a:rPr>
              <a:t>프랑스 오픈</a:t>
            </a:r>
            <a:endParaRPr lang="en-US" dirty="0">
              <a:latin typeface="안성탕면체 ESG" panose="02020803000000000000" pitchFamily="18" charset="-127"/>
              <a:ea typeface="안성탕면체 ESG" panose="02020803000000000000" pitchFamily="18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321715" y="6591300"/>
            <a:ext cx="226133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안성탕면체 ESG" panose="02020803000000000000" pitchFamily="18" charset="-127"/>
                <a:ea typeface="안성탕면체 ESG" panose="02020803000000000000" pitchFamily="18" charset="-127"/>
                <a:cs typeface="THEDodamB" pitchFamily="34" charset="0"/>
              </a:rPr>
              <a:t>윔블던</a:t>
            </a:r>
            <a:endParaRPr lang="en-US" dirty="0">
              <a:latin typeface="안성탕면체 ESG" panose="02020803000000000000" pitchFamily="18" charset="-127"/>
              <a:ea typeface="안성탕면체 ESG" panose="02020803000000000000" pitchFamily="18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987842" y="6591300"/>
            <a:ext cx="223860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안성탕면체 ESG" panose="02020803000000000000" pitchFamily="18" charset="-127"/>
                <a:ea typeface="안성탕면체 ESG" panose="02020803000000000000" pitchFamily="18" charset="-127"/>
                <a:cs typeface="THEDodamB" pitchFamily="34" charset="0"/>
              </a:rPr>
              <a:t>US 오픈</a:t>
            </a:r>
            <a:endParaRPr lang="en-US" dirty="0">
              <a:latin typeface="안성탕면체 ESG" panose="02020803000000000000" pitchFamily="18" charset="-127"/>
              <a:ea typeface="안성탕면체 ESG" panose="02020803000000000000" pitchFamily="18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3031" y="2515619"/>
            <a:ext cx="16919008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그랜드 슬램은 테니스 대회들 중 4개의 메이저 대회들을 가리키는 말이다.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이들은 랭킹 포인트, 전통, 상금, 인기도 등 모든 면에서 최고를 자랑하는 가장 권위있는 대회들이다</a:t>
            </a:r>
            <a:endParaRPr lang="en-US" sz="20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6635279" y="3385978"/>
            <a:ext cx="5013999" cy="5013999"/>
            <a:chOff x="6635279" y="3385978"/>
            <a:chExt cx="5013999" cy="501399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35279" y="3385978"/>
              <a:ext cx="5013999" cy="5013999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958251" y="7047843"/>
            <a:ext cx="23578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C2C2C2"/>
                </a:solidFill>
                <a:latin typeface="안성탕면체 ESG" panose="02020803000000000000" pitchFamily="18" charset="-127"/>
                <a:ea typeface="안성탕면체 ESG" panose="02020803000000000000" pitchFamily="18" charset="-127"/>
                <a:cs typeface="Elice DigitalBaeum OTF" pitchFamily="34" charset="0"/>
              </a:rPr>
              <a:t>1월 멜버른 개최</a:t>
            </a:r>
            <a:endParaRPr lang="en-US" dirty="0">
              <a:latin typeface="안성탕면체 ESG" panose="02020803000000000000" pitchFamily="18" charset="-127"/>
              <a:ea typeface="안성탕면체 ESG" panose="02020803000000000000" pitchFamily="18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597411" y="7047843"/>
            <a:ext cx="237992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C2C2C2"/>
                </a:solidFill>
                <a:latin typeface="안성탕면체 ESG" panose="02020803000000000000" pitchFamily="18" charset="-127"/>
                <a:ea typeface="안성탕면체 ESG" panose="02020803000000000000" pitchFamily="18" charset="-127"/>
                <a:cs typeface="Elice DigitalBaeum OTF" pitchFamily="34" charset="0"/>
              </a:rPr>
              <a:t>5~6월 파리 개최</a:t>
            </a:r>
            <a:endParaRPr lang="en-US" dirty="0">
              <a:latin typeface="안성탕면체 ESG" panose="02020803000000000000" pitchFamily="18" charset="-127"/>
              <a:ea typeface="안성탕면체 ESG" panose="02020803000000000000" pitchFamily="18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321715" y="7047843"/>
            <a:ext cx="226133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C2C2C2"/>
                </a:solidFill>
                <a:latin typeface="안성탕면체 ESG" panose="02020803000000000000" pitchFamily="18" charset="-127"/>
                <a:ea typeface="안성탕면체 ESG" panose="02020803000000000000" pitchFamily="18" charset="-127"/>
                <a:cs typeface="Elice DigitalBaeum OTF" pitchFamily="34" charset="0"/>
              </a:rPr>
              <a:t>6~7월 런던 개최</a:t>
            </a:r>
            <a:endParaRPr lang="en-US" dirty="0">
              <a:latin typeface="안성탕면체 ESG" panose="02020803000000000000" pitchFamily="18" charset="-127"/>
              <a:ea typeface="안성탕면체 ESG" panose="02020803000000000000" pitchFamily="18" charset="-127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987842" y="7047843"/>
            <a:ext cx="223860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dirty="0">
                <a:solidFill>
                  <a:srgbClr val="C2C2C2"/>
                </a:solidFill>
                <a:latin typeface="안성탕면체 ESG" panose="02020803000000000000" pitchFamily="18" charset="-127"/>
                <a:ea typeface="안성탕면체 ESG" panose="02020803000000000000" pitchFamily="18" charset="-127"/>
                <a:cs typeface="Elice DigitalBaeum OTF" pitchFamily="34" charset="0"/>
              </a:rPr>
              <a:t>8~9월 뉴욕  개최</a:t>
            </a:r>
            <a:endParaRPr lang="en-US" dirty="0">
              <a:latin typeface="안성탕면체 ESG" panose="02020803000000000000" pitchFamily="18" charset="-127"/>
              <a:ea typeface="안성탕면체 ESG" panose="02020803000000000000" pitchFamily="18" charset="-127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23030" y="8083500"/>
            <a:ext cx="16919007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 해에 4개 대회를 모두 우승하는 경우 역년 그랜드 슬램</a:t>
            </a:r>
          </a:p>
          <a:p>
            <a:pPr algn="ctr"/>
            <a:r>
              <a:rPr lang="en-US" sz="2200" dirty="0">
                <a:solidFill>
                  <a:srgbClr val="FFFFF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두 해에 걸쳐 4개 대회에서 차례로 우승하는 경우는 비역년 그랜드 슬램</a:t>
            </a:r>
          </a:p>
          <a:p>
            <a:pPr algn="ctr"/>
            <a:r>
              <a:rPr lang="en-US" sz="2200" dirty="0">
                <a:solidFill>
                  <a:srgbClr val="FFFFF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연속이 아니지만 2년 이상의 기간에 걸쳐 4개 대회에서 모두 우승하는 경우는 커리어 그랜드 슬램</a:t>
            </a:r>
            <a:endParaRPr 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7" name="Object 19">
            <a:extLst>
              <a:ext uri="{FF2B5EF4-FFF2-40B4-BE49-F238E27FC236}">
                <a16:creationId xmlns:a16="http://schemas.microsoft.com/office/drawing/2014/main" id="{FB582BEF-2F7A-4D3A-AA9A-DB60BDD8AED3}"/>
              </a:ext>
            </a:extLst>
          </p:cNvPr>
          <p:cNvSpPr txBox="1"/>
          <p:nvPr/>
        </p:nvSpPr>
        <p:spPr>
          <a:xfrm>
            <a:off x="6971497" y="896200"/>
            <a:ext cx="434272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800" dirty="0">
                <a:solidFill>
                  <a:srgbClr val="1D5086"/>
                </a:solidFill>
                <a:latin typeface="안성탕면체 Bold" panose="02020803000000000000" pitchFamily="18" charset="-127"/>
                <a:ea typeface="안성탕면체 Bold" panose="02020803000000000000" pitchFamily="18" charset="-127"/>
                <a:cs typeface="locus_sangsang" pitchFamily="34" charset="0"/>
              </a:rPr>
              <a:t>주요 테니스 대회</a:t>
            </a:r>
            <a:endParaRPr lang="en-US" dirty="0">
              <a:latin typeface="안성탕면체 Bold" panose="02020803000000000000" pitchFamily="18" charset="-127"/>
              <a:ea typeface="안성탕면체 Bold" panose="02020803000000000000" pitchFamily="18" charset="-127"/>
            </a:endParaRPr>
          </a:p>
        </p:txBody>
      </p:sp>
      <p:sp>
        <p:nvSpPr>
          <p:cNvPr id="38" name="Object 17">
            <a:extLst>
              <a:ext uri="{FF2B5EF4-FFF2-40B4-BE49-F238E27FC236}">
                <a16:creationId xmlns:a16="http://schemas.microsoft.com/office/drawing/2014/main" id="{E468CF60-CDD9-4018-B56A-6E91A6C93891}"/>
              </a:ext>
            </a:extLst>
          </p:cNvPr>
          <p:cNvSpPr txBox="1"/>
          <p:nvPr/>
        </p:nvSpPr>
        <p:spPr>
          <a:xfrm>
            <a:off x="713509" y="737111"/>
            <a:ext cx="585873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요구 분석</a:t>
            </a:r>
            <a:endParaRPr 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Object 18">
            <a:extLst>
              <a:ext uri="{FF2B5EF4-FFF2-40B4-BE49-F238E27FC236}">
                <a16:creationId xmlns:a16="http://schemas.microsoft.com/office/drawing/2014/main" id="{74840521-795F-4EA7-B032-6F6AC50FA623}"/>
              </a:ext>
            </a:extLst>
          </p:cNvPr>
          <p:cNvSpPr txBox="1"/>
          <p:nvPr/>
        </p:nvSpPr>
        <p:spPr>
          <a:xfrm>
            <a:off x="15773400" y="746635"/>
            <a:ext cx="177613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08</a:t>
            </a: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40" name="그룹 1008">
            <a:extLst>
              <a:ext uri="{FF2B5EF4-FFF2-40B4-BE49-F238E27FC236}">
                <a16:creationId xmlns:a16="http://schemas.microsoft.com/office/drawing/2014/main" id="{504DA323-72F6-4C79-AC30-2D5B3D689FBE}"/>
              </a:ext>
            </a:extLst>
          </p:cNvPr>
          <p:cNvGrpSpPr/>
          <p:nvPr/>
        </p:nvGrpSpPr>
        <p:grpSpPr>
          <a:xfrm>
            <a:off x="7022181" y="3468836"/>
            <a:ext cx="4241351" cy="4241351"/>
            <a:chOff x="7022181" y="3468836"/>
            <a:chExt cx="4241351" cy="4241351"/>
          </a:xfrm>
        </p:grpSpPr>
        <p:pic>
          <p:nvPicPr>
            <p:cNvPr id="41" name="Object 32">
              <a:extLst>
                <a:ext uri="{FF2B5EF4-FFF2-40B4-BE49-F238E27FC236}">
                  <a16:creationId xmlns:a16="http://schemas.microsoft.com/office/drawing/2014/main" id="{F2573F2E-8020-44A0-ACB7-6993CCBAD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22181" y="3468836"/>
              <a:ext cx="4241351" cy="424135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3032" y="1233954"/>
            <a:ext cx="16919008" cy="8465686"/>
            <a:chOff x="723032" y="1233954"/>
            <a:chExt cx="16919008" cy="84656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3032" y="1233954"/>
              <a:ext cx="16919008" cy="84656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84943" y="586074"/>
            <a:ext cx="5115829" cy="1451251"/>
            <a:chOff x="6584943" y="586074"/>
            <a:chExt cx="5115829" cy="14512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4943" y="586074"/>
              <a:ext cx="5115829" cy="145125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8267515" y="2912559"/>
            <a:ext cx="8721266" cy="25237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dirty="0">
                <a:solidFill>
                  <a:srgbClr val="EEEEE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듀스</a:t>
            </a:r>
          </a:p>
          <a:p>
            <a:endParaRPr lang="en-US" dirty="0">
              <a:solidFill>
                <a:srgbClr val="EEEEE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sz="2800" dirty="0">
                <a:solidFill>
                  <a:srgbClr val="EEEEE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테니스 발생지인 프랑스에서 2점 차이라는 의미인 프랑스어 'deux'에서 유래한 단어. 어느 한쪽 플레이어가 에임에서 연속으로 2개 포인트를 얻음으로써 승자가 되는 것을 나타낸다.</a:t>
            </a:r>
          </a:p>
          <a:p>
            <a:endParaRPr 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99219" y="6474034"/>
            <a:ext cx="15845781" cy="24776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3600" dirty="0">
                <a:solidFill>
                  <a:srgbClr val="EEEEEE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어드밴티지</a:t>
            </a:r>
          </a:p>
          <a:p>
            <a:pPr algn="just"/>
            <a:endParaRPr lang="en-US" dirty="0">
              <a:solidFill>
                <a:srgbClr val="EEEEEE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just"/>
            <a:r>
              <a:rPr lang="en-US" sz="2700" dirty="0">
                <a:solidFill>
                  <a:srgbClr val="EEEEE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듀스에서 점수를 낸 경우를 말한다. 한 번 더 이겨서 2포인트를 먼저 따내면 경기가 끝난다.</a:t>
            </a:r>
          </a:p>
          <a:p>
            <a:pPr algn="just"/>
            <a:r>
              <a:rPr lang="en-US" sz="2700" dirty="0">
                <a:solidFill>
                  <a:srgbClr val="EEEEE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40:40 상태에서 서버가 1점을 선취하면 어드밴티지 인, 리시버가 선취하면 어드밴티지 아웃이라고 부른다.</a:t>
            </a:r>
          </a:p>
          <a:p>
            <a:pPr algn="just"/>
            <a:r>
              <a:rPr lang="en-US" sz="2700" dirty="0">
                <a:solidFill>
                  <a:srgbClr val="EEEEEE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듀스 상태에서 어드밴티지를 획득하면 스코어 대신 A 또는 AD가 뜬다.</a:t>
            </a:r>
          </a:p>
          <a:p>
            <a:pPr algn="just"/>
            <a:endParaRPr 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299219" y="2268532"/>
            <a:ext cx="6576933" cy="3708659"/>
            <a:chOff x="1299219" y="2268533"/>
            <a:chExt cx="6171429" cy="34800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9219" y="2268533"/>
              <a:ext cx="6171429" cy="3480000"/>
            </a:xfrm>
            <a:prstGeom prst="rect">
              <a:avLst/>
            </a:prstGeom>
          </p:spPr>
        </p:pic>
      </p:grpSp>
      <p:sp>
        <p:nvSpPr>
          <p:cNvPr id="13" name="Object 19">
            <a:extLst>
              <a:ext uri="{FF2B5EF4-FFF2-40B4-BE49-F238E27FC236}">
                <a16:creationId xmlns:a16="http://schemas.microsoft.com/office/drawing/2014/main" id="{C3B79047-74E5-45BC-B1CD-C354AEC8EB35}"/>
              </a:ext>
            </a:extLst>
          </p:cNvPr>
          <p:cNvSpPr txBox="1"/>
          <p:nvPr/>
        </p:nvSpPr>
        <p:spPr>
          <a:xfrm>
            <a:off x="6971497" y="910218"/>
            <a:ext cx="434272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1D5086"/>
                </a:solidFill>
                <a:latin typeface="안성탕면체 Bold" panose="02020803000000000000" pitchFamily="18" charset="-127"/>
                <a:ea typeface="안성탕면체 Bold" panose="02020803000000000000" pitchFamily="18" charset="-127"/>
                <a:cs typeface="locus_sangsang" pitchFamily="34" charset="0"/>
              </a:rPr>
              <a:t>듀스와 어드밴티지</a:t>
            </a:r>
            <a:endParaRPr lang="en-US" sz="1400" dirty="0">
              <a:latin typeface="안성탕면체 Bold" panose="02020803000000000000" pitchFamily="18" charset="-127"/>
              <a:ea typeface="안성탕면체 Bold" panose="02020803000000000000" pitchFamily="18" charset="-127"/>
            </a:endParaRPr>
          </a:p>
        </p:txBody>
      </p:sp>
      <p:sp>
        <p:nvSpPr>
          <p:cNvPr id="15" name="Object 17">
            <a:extLst>
              <a:ext uri="{FF2B5EF4-FFF2-40B4-BE49-F238E27FC236}">
                <a16:creationId xmlns:a16="http://schemas.microsoft.com/office/drawing/2014/main" id="{ED784A91-69BE-43C0-8443-9C31E1E970C4}"/>
              </a:ext>
            </a:extLst>
          </p:cNvPr>
          <p:cNvSpPr txBox="1"/>
          <p:nvPr/>
        </p:nvSpPr>
        <p:spPr>
          <a:xfrm>
            <a:off x="713509" y="737111"/>
            <a:ext cx="585873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요구 분석</a:t>
            </a:r>
            <a:endParaRPr 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Object 18">
            <a:extLst>
              <a:ext uri="{FF2B5EF4-FFF2-40B4-BE49-F238E27FC236}">
                <a16:creationId xmlns:a16="http://schemas.microsoft.com/office/drawing/2014/main" id="{B8D8A4F3-F149-4233-A713-03D7807C81C5}"/>
              </a:ext>
            </a:extLst>
          </p:cNvPr>
          <p:cNvSpPr txBox="1"/>
          <p:nvPr/>
        </p:nvSpPr>
        <p:spPr>
          <a:xfrm>
            <a:off x="15773400" y="746635"/>
            <a:ext cx="177613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09</a:t>
            </a:r>
            <a:endParaRPr 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793</Words>
  <Application>Microsoft Office PowerPoint</Application>
  <PresentationFormat>사용자 지정</PresentationFormat>
  <Paragraphs>159</Paragraphs>
  <Slides>29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맑은 고딕</vt:lpstr>
      <vt:lpstr>KoPubWorld돋움체 Medium</vt:lpstr>
      <vt:lpstr>에스코어 드림 1 Thin</vt:lpstr>
      <vt:lpstr>안성탕면체 Bold</vt:lpstr>
      <vt:lpstr>안성탕면체 ESG</vt:lpstr>
      <vt:lpstr>Calibri</vt:lpstr>
      <vt:lpstr>Arial</vt:lpstr>
      <vt:lpstr>Calistoga</vt:lpstr>
      <vt:lpstr>KoPubWorld돋움체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정주</cp:lastModifiedBy>
  <cp:revision>168</cp:revision>
  <dcterms:created xsi:type="dcterms:W3CDTF">2023-08-22T17:44:55Z</dcterms:created>
  <dcterms:modified xsi:type="dcterms:W3CDTF">2023-08-22T23:57:34Z</dcterms:modified>
</cp:coreProperties>
</file>